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wmf" ContentType="image/x-w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58" r:id="rId4"/>
    <p:sldId id="259" r:id="rId5"/>
    <p:sldId id="269" r:id="rId6"/>
    <p:sldId id="260" r:id="rId7"/>
    <p:sldId id="271" r:id="rId8"/>
    <p:sldId id="272" r:id="rId9"/>
    <p:sldId id="273" r:id="rId10"/>
    <p:sldId id="262" r:id="rId11"/>
    <p:sldId id="274"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93" d="100"/>
          <a:sy n="93" d="100"/>
        </p:scale>
        <p:origin x="-816" y="8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C06DF85-E014-004F-8DEA-5E1358716B06}" type="datetimeFigureOut">
              <a:rPr lang="en-US" smtClean="0"/>
              <a:t>2/28/14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DE9AE46-CAF9-1046-93E0-4A2373CC5DB0}" type="slidenum">
              <a:rPr lang="en-US" smtClean="0"/>
              <a:t>‹#›</a:t>
            </a:fld>
            <a:endParaRPr lang="en-US"/>
          </a:p>
        </p:txBody>
      </p:sp>
    </p:spTree>
    <p:extLst>
      <p:ext uri="{BB962C8B-B14F-4D97-AF65-F5344CB8AC3E}">
        <p14:creationId xmlns:p14="http://schemas.microsoft.com/office/powerpoint/2010/main" val="78716468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E9AE46-CAF9-1046-93E0-4A2373CC5DB0}" type="slidenum">
              <a:rPr lang="en-US" smtClean="0"/>
              <a:t>7</a:t>
            </a:fld>
            <a:endParaRPr lang="en-US"/>
          </a:p>
        </p:txBody>
      </p:sp>
    </p:spTree>
    <p:extLst>
      <p:ext uri="{BB962C8B-B14F-4D97-AF65-F5344CB8AC3E}">
        <p14:creationId xmlns:p14="http://schemas.microsoft.com/office/powerpoint/2010/main" val="26076613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Freeform 6"/>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0">
                <a:schemeClr val="accent1"/>
              </a:gs>
              <a:gs pos="14000">
                <a:schemeClr val="accent1">
                  <a:lumMod val="60000"/>
                  <a:lumOff val="40000"/>
                </a:schemeClr>
              </a:gs>
              <a:gs pos="83000">
                <a:schemeClr val="accent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b="1" kern="1200">
              <a:solidFill>
                <a:schemeClr val="lt1"/>
              </a:solidFill>
              <a:latin typeface="+mn-lt"/>
              <a:ea typeface="+mn-ea"/>
              <a:cs typeface="+mn-cs"/>
            </a:endParaRPr>
          </a:p>
        </p:txBody>
      </p:sp>
      <p:sp>
        <p:nvSpPr>
          <p:cNvPr id="8" name="Freeform 7"/>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41000">
                <a:schemeClr val="accent1">
                  <a:alpha val="0"/>
                </a:schemeClr>
              </a:gs>
              <a:gs pos="57000">
                <a:schemeClr val="accent1">
                  <a:lumMod val="40000"/>
                  <a:lumOff val="60000"/>
                </a:schemeClr>
              </a:gs>
              <a:gs pos="100000">
                <a:schemeClr val="accent1">
                  <a:alpha val="0"/>
                </a:schemeClr>
              </a:gs>
            </a:gsLst>
            <a:lin ang="6000000" scaled="0"/>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b="1" kern="1200">
              <a:solidFill>
                <a:schemeClr val="lt1"/>
              </a:solidFill>
              <a:latin typeface="+mn-lt"/>
              <a:ea typeface="+mn-ea"/>
              <a:cs typeface="+mn-cs"/>
            </a:endParaRPr>
          </a:p>
        </p:txBody>
      </p:sp>
      <p:sp>
        <p:nvSpPr>
          <p:cNvPr id="9" name="Freeform 8"/>
          <p:cNvSpPr/>
          <p:nvPr/>
        </p:nvSpPr>
        <p:spPr>
          <a:xfrm>
            <a:off x="0" y="5545932"/>
            <a:ext cx="9146383" cy="1314449"/>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33337 h 1214437"/>
              <a:gd name="connsiteX1" fmla="*/ 6305550 w 9134475"/>
              <a:gd name="connsiteY1" fmla="*/ 1100137 h 1214437"/>
              <a:gd name="connsiteX2" fmla="*/ 9044270 w 9134475"/>
              <a:gd name="connsiteY2" fmla="*/ 0 h 1214437"/>
              <a:gd name="connsiteX3" fmla="*/ 9134475 w 9134475"/>
              <a:gd name="connsiteY3" fmla="*/ 1214437 h 1214437"/>
              <a:gd name="connsiteX4" fmla="*/ 0 w 9134475"/>
              <a:gd name="connsiteY4" fmla="*/ 1214437 h 1214437"/>
              <a:gd name="connsiteX5" fmla="*/ 0 w 9134475"/>
              <a:gd name="connsiteY5" fmla="*/ 33337 h 1214437"/>
              <a:gd name="connsiteX0" fmla="*/ 0 w 9134475"/>
              <a:gd name="connsiteY0" fmla="*/ 130968 h 1312068"/>
              <a:gd name="connsiteX1" fmla="*/ 6305550 w 9134475"/>
              <a:gd name="connsiteY1" fmla="*/ 1197768 h 1312068"/>
              <a:gd name="connsiteX2" fmla="*/ 9113111 w 9134475"/>
              <a:gd name="connsiteY2" fmla="*/ 0 h 1312068"/>
              <a:gd name="connsiteX3" fmla="*/ 9134475 w 9134475"/>
              <a:gd name="connsiteY3" fmla="*/ 1312068 h 1312068"/>
              <a:gd name="connsiteX4" fmla="*/ 0 w 9134475"/>
              <a:gd name="connsiteY4" fmla="*/ 1312068 h 1312068"/>
              <a:gd name="connsiteX5" fmla="*/ 0 w 9134475"/>
              <a:gd name="connsiteY5" fmla="*/ 130968 h 1312068"/>
              <a:gd name="connsiteX0" fmla="*/ 0 w 9113111"/>
              <a:gd name="connsiteY0" fmla="*/ 130968 h 1312068"/>
              <a:gd name="connsiteX1" fmla="*/ 6305550 w 9113111"/>
              <a:gd name="connsiteY1" fmla="*/ 1197768 h 1312068"/>
              <a:gd name="connsiteX2" fmla="*/ 9113111 w 9113111"/>
              <a:gd name="connsiteY2" fmla="*/ 0 h 1312068"/>
              <a:gd name="connsiteX3" fmla="*/ 8958813 w 9113111"/>
              <a:gd name="connsiteY3" fmla="*/ 1009649 h 1312068"/>
              <a:gd name="connsiteX4" fmla="*/ 0 w 9113111"/>
              <a:gd name="connsiteY4" fmla="*/ 1312068 h 1312068"/>
              <a:gd name="connsiteX5" fmla="*/ 0 w 9113111"/>
              <a:gd name="connsiteY5" fmla="*/ 130968 h 1312068"/>
              <a:gd name="connsiteX0" fmla="*/ 0 w 9117860"/>
              <a:gd name="connsiteY0" fmla="*/ 130968 h 1314449"/>
              <a:gd name="connsiteX1" fmla="*/ 6305550 w 9117860"/>
              <a:gd name="connsiteY1" fmla="*/ 1197768 h 1314449"/>
              <a:gd name="connsiteX2" fmla="*/ 9113111 w 9117860"/>
              <a:gd name="connsiteY2" fmla="*/ 0 h 1314449"/>
              <a:gd name="connsiteX3" fmla="*/ 9117860 w 9117860"/>
              <a:gd name="connsiteY3" fmla="*/ 1314449 h 1314449"/>
              <a:gd name="connsiteX4" fmla="*/ 0 w 9117860"/>
              <a:gd name="connsiteY4" fmla="*/ 1312068 h 1314449"/>
              <a:gd name="connsiteX5" fmla="*/ 0 w 9117860"/>
              <a:gd name="connsiteY5" fmla="*/ 130968 h 1314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17860" h="1314449">
                <a:moveTo>
                  <a:pt x="0" y="130968"/>
                </a:moveTo>
                <a:lnTo>
                  <a:pt x="6305550" y="1197768"/>
                </a:lnTo>
                <a:lnTo>
                  <a:pt x="9113111" y="0"/>
                </a:lnTo>
                <a:lnTo>
                  <a:pt x="9117860" y="1314449"/>
                </a:lnTo>
                <a:lnTo>
                  <a:pt x="0" y="1312068"/>
                </a:lnTo>
                <a:lnTo>
                  <a:pt x="0" y="130968"/>
                </a:lnTo>
                <a:close/>
              </a:path>
            </a:pathLst>
          </a:custGeom>
          <a:gradFill>
            <a:gsLst>
              <a:gs pos="0">
                <a:schemeClr val="accent3">
                  <a:lumMod val="40000"/>
                  <a:lumOff val="60000"/>
                </a:schemeClr>
              </a:gs>
              <a:gs pos="50000">
                <a:schemeClr val="accent3"/>
              </a:gs>
              <a:gs pos="100000">
                <a:schemeClr val="accent3">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pPr>
            <a:endParaRPr lang="en-US" b="1"/>
          </a:p>
        </p:txBody>
      </p:sp>
      <p:sp>
        <p:nvSpPr>
          <p:cNvPr id="2" name="Title 1"/>
          <p:cNvSpPr>
            <a:spLocks noGrp="1"/>
          </p:cNvSpPr>
          <p:nvPr>
            <p:ph type="ctrTitle"/>
          </p:nvPr>
        </p:nvSpPr>
        <p:spPr>
          <a:xfrm>
            <a:off x="4572000" y="1676400"/>
            <a:ext cx="3886200" cy="1524000"/>
          </a:xfrm>
        </p:spPr>
        <p:txBody>
          <a:bodyPr anchor="b" anchorCtr="0"/>
          <a:lstStyle>
            <a:lvl1pPr algn="l">
              <a:defRPr/>
            </a:lvl1pPr>
          </a:lstStyle>
          <a:p>
            <a:r>
              <a:rPr lang="en-US" smtClean="0"/>
              <a:t>Click to edit Master title style</a:t>
            </a:r>
            <a:endParaRPr lang="en-US" dirty="0"/>
          </a:p>
        </p:txBody>
      </p:sp>
      <p:sp>
        <p:nvSpPr>
          <p:cNvPr id="3" name="Subtitle 2"/>
          <p:cNvSpPr>
            <a:spLocks noGrp="1"/>
          </p:cNvSpPr>
          <p:nvPr>
            <p:ph type="subTitle" idx="1"/>
          </p:nvPr>
        </p:nvSpPr>
        <p:spPr>
          <a:xfrm>
            <a:off x="4572000" y="3203574"/>
            <a:ext cx="3886200" cy="1825625"/>
          </a:xfrm>
        </p:spPr>
        <p:txBody>
          <a:bodyPr>
            <a:normAutofit/>
          </a:bodyPr>
          <a:lstStyle>
            <a:lvl1pPr marL="0" indent="0" algn="l">
              <a:buNone/>
              <a:defRPr sz="200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Rectangle 9"/>
          <p:cNvSpPr/>
          <p:nvPr/>
        </p:nvSpPr>
        <p:spPr>
          <a:xfrm>
            <a:off x="0" y="5262465"/>
            <a:ext cx="9144000" cy="7464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30" y="5502670"/>
            <a:ext cx="9144066" cy="1271150"/>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9EB5ECD5-515E-4817-8A06-1D2ED2C83850}" type="datetime4">
              <a:rPr lang="en-US" smtClean="0"/>
              <a:pPr/>
              <a:t>February 28, 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normAutofit/>
          </a:bodyPr>
          <a:lstStyle/>
          <a:p>
            <a:fld id="{1D72EBF8-7CF5-44B7-B2BF-E22DE4D0703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userDrawn="1"/>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userDrawn="1"/>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userDrawn="1"/>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userDrawn="1"/>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5B59F4-DDCB-41FF-83F5-A48440F36FA7}" type="datetime4">
              <a:rPr lang="en-US" smtClean="0"/>
              <a:pPr/>
              <a:t>February 28, 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72EBF8-7CF5-44B7-B2BF-E22DE4D0703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Freeform 6"/>
          <p:cNvSpPr/>
          <p:nvPr userDrawn="1"/>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userDrawn="1"/>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userDrawn="1"/>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userDrawn="1"/>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056348-D703-428C-A1C4-7D6796EF5F41}" type="datetime4">
              <a:rPr lang="en-US" smtClean="0"/>
              <a:pPr/>
              <a:t>February 28, 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72EBF8-7CF5-44B7-B2BF-E22DE4D0703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Freeform 6"/>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85800" y="1600201"/>
            <a:ext cx="7772400" cy="3733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732D1919-1B5F-4141-B613-3E5C6008A186}" type="datetime4">
              <a:rPr lang="en-US" smtClean="0"/>
              <a:pPr/>
              <a:t>February 28, 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72EBF8-7CF5-44B7-B2BF-E22DE4D0703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Freeform 6"/>
          <p:cNvSpPr/>
          <p:nvPr/>
        </p:nvSpPr>
        <p:spPr>
          <a:xfrm>
            <a:off x="0" y="5545932"/>
            <a:ext cx="9146383" cy="1314449"/>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33337 h 1214437"/>
              <a:gd name="connsiteX1" fmla="*/ 6305550 w 9134475"/>
              <a:gd name="connsiteY1" fmla="*/ 1100137 h 1214437"/>
              <a:gd name="connsiteX2" fmla="*/ 9044270 w 9134475"/>
              <a:gd name="connsiteY2" fmla="*/ 0 h 1214437"/>
              <a:gd name="connsiteX3" fmla="*/ 9134475 w 9134475"/>
              <a:gd name="connsiteY3" fmla="*/ 1214437 h 1214437"/>
              <a:gd name="connsiteX4" fmla="*/ 0 w 9134475"/>
              <a:gd name="connsiteY4" fmla="*/ 1214437 h 1214437"/>
              <a:gd name="connsiteX5" fmla="*/ 0 w 9134475"/>
              <a:gd name="connsiteY5" fmla="*/ 33337 h 1214437"/>
              <a:gd name="connsiteX0" fmla="*/ 0 w 9134475"/>
              <a:gd name="connsiteY0" fmla="*/ 130968 h 1312068"/>
              <a:gd name="connsiteX1" fmla="*/ 6305550 w 9134475"/>
              <a:gd name="connsiteY1" fmla="*/ 1197768 h 1312068"/>
              <a:gd name="connsiteX2" fmla="*/ 9113111 w 9134475"/>
              <a:gd name="connsiteY2" fmla="*/ 0 h 1312068"/>
              <a:gd name="connsiteX3" fmla="*/ 9134475 w 9134475"/>
              <a:gd name="connsiteY3" fmla="*/ 1312068 h 1312068"/>
              <a:gd name="connsiteX4" fmla="*/ 0 w 9134475"/>
              <a:gd name="connsiteY4" fmla="*/ 1312068 h 1312068"/>
              <a:gd name="connsiteX5" fmla="*/ 0 w 9134475"/>
              <a:gd name="connsiteY5" fmla="*/ 130968 h 1312068"/>
              <a:gd name="connsiteX0" fmla="*/ 0 w 9113111"/>
              <a:gd name="connsiteY0" fmla="*/ 130968 h 1312068"/>
              <a:gd name="connsiteX1" fmla="*/ 6305550 w 9113111"/>
              <a:gd name="connsiteY1" fmla="*/ 1197768 h 1312068"/>
              <a:gd name="connsiteX2" fmla="*/ 9113111 w 9113111"/>
              <a:gd name="connsiteY2" fmla="*/ 0 h 1312068"/>
              <a:gd name="connsiteX3" fmla="*/ 8958813 w 9113111"/>
              <a:gd name="connsiteY3" fmla="*/ 1009649 h 1312068"/>
              <a:gd name="connsiteX4" fmla="*/ 0 w 9113111"/>
              <a:gd name="connsiteY4" fmla="*/ 1312068 h 1312068"/>
              <a:gd name="connsiteX5" fmla="*/ 0 w 9113111"/>
              <a:gd name="connsiteY5" fmla="*/ 130968 h 1312068"/>
              <a:gd name="connsiteX0" fmla="*/ 0 w 9117860"/>
              <a:gd name="connsiteY0" fmla="*/ 130968 h 1314449"/>
              <a:gd name="connsiteX1" fmla="*/ 6305550 w 9117860"/>
              <a:gd name="connsiteY1" fmla="*/ 1197768 h 1314449"/>
              <a:gd name="connsiteX2" fmla="*/ 9113111 w 9117860"/>
              <a:gd name="connsiteY2" fmla="*/ 0 h 1314449"/>
              <a:gd name="connsiteX3" fmla="*/ 9117860 w 9117860"/>
              <a:gd name="connsiteY3" fmla="*/ 1314449 h 1314449"/>
              <a:gd name="connsiteX4" fmla="*/ 0 w 9117860"/>
              <a:gd name="connsiteY4" fmla="*/ 1312068 h 1314449"/>
              <a:gd name="connsiteX5" fmla="*/ 0 w 9117860"/>
              <a:gd name="connsiteY5" fmla="*/ 130968 h 1314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17860" h="1314449">
                <a:moveTo>
                  <a:pt x="0" y="130968"/>
                </a:moveTo>
                <a:lnTo>
                  <a:pt x="6305550" y="1197768"/>
                </a:lnTo>
                <a:lnTo>
                  <a:pt x="9113111" y="0"/>
                </a:lnTo>
                <a:lnTo>
                  <a:pt x="9117860" y="1314449"/>
                </a:lnTo>
                <a:lnTo>
                  <a:pt x="0" y="1312068"/>
                </a:lnTo>
                <a:lnTo>
                  <a:pt x="0" y="130968"/>
                </a:lnTo>
                <a:close/>
              </a:path>
            </a:pathLst>
          </a:custGeom>
          <a:gradFill>
            <a:gsLst>
              <a:gs pos="0">
                <a:schemeClr val="accent1">
                  <a:lumMod val="40000"/>
                  <a:lumOff val="60000"/>
                </a:schemeClr>
              </a:gs>
              <a:gs pos="50000">
                <a:schemeClr val="accent1"/>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a:solidFill>
                <a:schemeClr val="lt1"/>
              </a:solidFill>
              <a:latin typeface="+mn-lt"/>
              <a:ea typeface="+mn-ea"/>
              <a:cs typeface="+mn-cs"/>
            </a:endParaRPr>
          </a:p>
        </p:txBody>
      </p:sp>
      <p:sp>
        <p:nvSpPr>
          <p:cNvPr id="8" name="Freeform 7"/>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0">
                <a:srgbClr val="000000"/>
              </a:gs>
              <a:gs pos="14000">
                <a:srgbClr val="333333"/>
              </a:gs>
              <a:gs pos="83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a:solidFill>
                <a:schemeClr val="lt1"/>
              </a:solidFill>
              <a:latin typeface="+mn-lt"/>
              <a:ea typeface="+mn-ea"/>
              <a:cs typeface="+mn-cs"/>
            </a:endParaRPr>
          </a:p>
        </p:txBody>
      </p:sp>
      <p:sp>
        <p:nvSpPr>
          <p:cNvPr id="9" name="Freeform 8"/>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41000">
                <a:srgbClr val="000000">
                  <a:alpha val="0"/>
                </a:srgbClr>
              </a:gs>
              <a:gs pos="57000">
                <a:srgbClr val="4D4D4D"/>
              </a:gs>
              <a:gs pos="100000">
                <a:srgbClr val="000000">
                  <a:alpha val="0"/>
                </a:srgbClr>
              </a:gs>
            </a:gsLst>
            <a:lin ang="6000000" scaled="0"/>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a:solidFill>
                <a:schemeClr val="lt1"/>
              </a:solidFill>
              <a:latin typeface="+mn-lt"/>
              <a:ea typeface="+mn-ea"/>
              <a:cs typeface="+mn-cs"/>
            </a:endParaRPr>
          </a:p>
        </p:txBody>
      </p:sp>
      <p:sp>
        <p:nvSpPr>
          <p:cNvPr id="2" name="Title 1"/>
          <p:cNvSpPr>
            <a:spLocks noGrp="1"/>
          </p:cNvSpPr>
          <p:nvPr>
            <p:ph type="title"/>
          </p:nvPr>
        </p:nvSpPr>
        <p:spPr>
          <a:xfrm>
            <a:off x="722313" y="3633787"/>
            <a:ext cx="7772400" cy="1362075"/>
          </a:xfrm>
        </p:spPr>
        <p:txBody>
          <a:bodyPr anchor="t"/>
          <a:lstStyle>
            <a:lvl1pPr algn="l">
              <a:defRPr sz="40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722313" y="2133600"/>
            <a:ext cx="7772400" cy="1500187"/>
          </a:xfrm>
        </p:spPr>
        <p:txBody>
          <a:bodyPr anchor="b"/>
          <a:lstStyle>
            <a:lvl1pPr marL="0" indent="0">
              <a:buNone/>
              <a:defRPr sz="200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0" name="Rectangle 9"/>
          <p:cNvSpPr/>
          <p:nvPr/>
        </p:nvSpPr>
        <p:spPr>
          <a:xfrm>
            <a:off x="0" y="5262465"/>
            <a:ext cx="9144000" cy="7464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30" y="5502670"/>
            <a:ext cx="9144066" cy="1271150"/>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BAD22427-B1DD-49E6-9F05-DE0F1467D7DC}" type="datetime4">
              <a:rPr lang="en-US" smtClean="0"/>
              <a:pPr/>
              <a:t>February 28, 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72EBF8-7CF5-44B7-B2BF-E22DE4D0703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0" name="Freeform 9"/>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BBCCA7B5-8BC9-491C-A887-7C3E7ED947D8}" type="datetime4">
              <a:rPr lang="en-US" smtClean="0"/>
              <a:pPr/>
              <a:t>February 28, 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72EBF8-7CF5-44B7-B2BF-E22DE4D0703D}" type="slidenum">
              <a:rPr lang="en-US" smtClean="0"/>
              <a:pPr/>
              <a:t>‹#›</a:t>
            </a:fld>
            <a:endParaRPr lang="en-US"/>
          </a:p>
        </p:txBody>
      </p:sp>
      <p:sp>
        <p:nvSpPr>
          <p:cNvPr id="13" name="Content Placeholder 12"/>
          <p:cNvSpPr>
            <a:spLocks noGrp="1"/>
          </p:cNvSpPr>
          <p:nvPr>
            <p:ph sz="quarter" idx="13"/>
          </p:nvPr>
        </p:nvSpPr>
        <p:spPr>
          <a:xfrm>
            <a:off x="685800" y="1536192"/>
            <a:ext cx="3657600"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Content Placeholder 14"/>
          <p:cNvSpPr>
            <a:spLocks noGrp="1"/>
          </p:cNvSpPr>
          <p:nvPr>
            <p:ph sz="quarter" idx="14"/>
          </p:nvPr>
        </p:nvSpPr>
        <p:spPr>
          <a:xfrm>
            <a:off x="4800600" y="1536192"/>
            <a:ext cx="3657600"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Freeform 9"/>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1"/>
              </a:gs>
              <a:gs pos="40000">
                <a:schemeClr val="accent1">
                  <a:lumMod val="40000"/>
                  <a:lumOff val="60000"/>
                </a:schemeClr>
              </a:gs>
              <a:gs pos="4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1" name="Freeform 10"/>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3"/>
              </a:gs>
              <a:gs pos="52000">
                <a:schemeClr val="accent3">
                  <a:lumMod val="40000"/>
                  <a:lumOff val="60000"/>
                </a:schemeClr>
              </a:gs>
              <a:gs pos="66000">
                <a:schemeClr val="accent3"/>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85800" y="1535113"/>
            <a:ext cx="3657600" cy="639762"/>
          </a:xfrm>
        </p:spPr>
        <p:txBody>
          <a:bodyPr anchor="b">
            <a:normAutofit/>
          </a:bodyPr>
          <a:lstStyle>
            <a:lvl1pPr marL="0" indent="0">
              <a:buNone/>
              <a:defRPr sz="2000" b="0"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535113"/>
            <a:ext cx="3657600" cy="639762"/>
          </a:xfrm>
        </p:spPr>
        <p:txBody>
          <a:bodyPr anchor="b">
            <a:normAutofit/>
          </a:bodyPr>
          <a:lstStyle>
            <a:lvl1pPr marL="0" indent="0">
              <a:buNone/>
              <a:defRPr sz="20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Freeform 11"/>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12"/>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BDA18ED0-40F2-434C-A848-B92581875164}" type="datetime4">
              <a:rPr lang="en-US" smtClean="0"/>
              <a:pPr/>
              <a:t>February 28, 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72EBF8-7CF5-44B7-B2BF-E22DE4D0703D}" type="slidenum">
              <a:rPr lang="en-US" smtClean="0"/>
              <a:pPr/>
              <a:t>‹#›</a:t>
            </a:fld>
            <a:endParaRPr lang="en-US"/>
          </a:p>
        </p:txBody>
      </p:sp>
      <p:sp>
        <p:nvSpPr>
          <p:cNvPr id="15" name="Content Placeholder 14"/>
          <p:cNvSpPr>
            <a:spLocks noGrp="1"/>
          </p:cNvSpPr>
          <p:nvPr>
            <p:ph sz="quarter" idx="13"/>
          </p:nvPr>
        </p:nvSpPr>
        <p:spPr>
          <a:xfrm>
            <a:off x="685800" y="2209800"/>
            <a:ext cx="3657600" cy="3200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Content Placeholder 16"/>
          <p:cNvSpPr>
            <a:spLocks noGrp="1"/>
          </p:cNvSpPr>
          <p:nvPr>
            <p:ph sz="quarter" idx="14"/>
          </p:nvPr>
        </p:nvSpPr>
        <p:spPr>
          <a:xfrm>
            <a:off x="4800600" y="2209800"/>
            <a:ext cx="3657600" cy="3200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5"/>
          <p:cNvSpPr/>
          <p:nvPr/>
        </p:nvSpPr>
        <p:spPr>
          <a:xfrm>
            <a:off x="1" y="5010151"/>
            <a:ext cx="7439025" cy="157162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Lst>
            <a:ahLst/>
            <a:cxnLst>
              <a:cxn ang="0">
                <a:pos x="connsiteX0" y="connsiteY0"/>
              </a:cxn>
              <a:cxn ang="0">
                <a:pos x="connsiteX1" y="connsiteY1"/>
              </a:cxn>
              <a:cxn ang="0">
                <a:pos x="connsiteX2" y="connsiteY2"/>
              </a:cxn>
              <a:cxn ang="0">
                <a:pos x="connsiteX3" y="connsiteY3"/>
              </a:cxn>
            </a:cxnLst>
            <a:rect l="l" t="t" r="r" b="b"/>
            <a:pathLst>
              <a:path w="7415827" h="1571625">
                <a:moveTo>
                  <a:pt x="0" y="0"/>
                </a:moveTo>
                <a:lnTo>
                  <a:pt x="7415827" y="866775"/>
                </a:lnTo>
                <a:lnTo>
                  <a:pt x="0" y="1571625"/>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1"/>
              </a:gs>
              <a:gs pos="50000">
                <a:schemeClr val="accent1">
                  <a:lumMod val="40000"/>
                  <a:lumOff val="60000"/>
                </a:schemeClr>
              </a:gs>
              <a:gs pos="5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8" name="Freeform 7"/>
          <p:cNvSpPr/>
          <p:nvPr/>
        </p:nvSpPr>
        <p:spPr>
          <a:xfrm>
            <a:off x="0" y="4973410"/>
            <a:ext cx="7674867" cy="928299"/>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Date Placeholder 2"/>
          <p:cNvSpPr>
            <a:spLocks noGrp="1"/>
          </p:cNvSpPr>
          <p:nvPr>
            <p:ph type="dt" sz="half" idx="10"/>
          </p:nvPr>
        </p:nvSpPr>
        <p:spPr/>
        <p:txBody>
          <a:bodyPr/>
          <a:lstStyle/>
          <a:p>
            <a:fld id="{7855437F-F4F9-44A9-B4D3-9191CA04E889}" type="datetime4">
              <a:rPr lang="en-US" smtClean="0"/>
              <a:pPr/>
              <a:t>February 28, 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72EBF8-7CF5-44B7-B2BF-E22DE4D0703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reeform 4"/>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3"/>
              </a:gs>
              <a:gs pos="50000">
                <a:schemeClr val="accent3">
                  <a:lumMod val="40000"/>
                  <a:lumOff val="60000"/>
                </a:schemeClr>
              </a:gs>
              <a:gs pos="5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6" name="Freeform 5"/>
          <p:cNvSpPr/>
          <p:nvPr/>
        </p:nvSpPr>
        <p:spPr>
          <a:xfrm>
            <a:off x="0" y="5381627"/>
            <a:ext cx="3286124" cy="1207294"/>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6996854"/>
              <a:gd name="connsiteY0" fmla="*/ 0 h 1571625"/>
              <a:gd name="connsiteX1" fmla="*/ 6996854 w 6996854"/>
              <a:gd name="connsiteY1" fmla="*/ 1266825 h 1571625"/>
              <a:gd name="connsiteX2" fmla="*/ 0 w 6996854"/>
              <a:gd name="connsiteY2" fmla="*/ 1571625 h 1571625"/>
              <a:gd name="connsiteX3" fmla="*/ 0 w 6996854"/>
              <a:gd name="connsiteY3" fmla="*/ 0 h 1571625"/>
              <a:gd name="connsiteX0" fmla="*/ 0 w 7583417"/>
              <a:gd name="connsiteY0" fmla="*/ 0 h 800100"/>
              <a:gd name="connsiteX1" fmla="*/ 7583417 w 7583417"/>
              <a:gd name="connsiteY1" fmla="*/ 495300 h 800100"/>
              <a:gd name="connsiteX2" fmla="*/ 586563 w 7583417"/>
              <a:gd name="connsiteY2" fmla="*/ 800100 h 800100"/>
              <a:gd name="connsiteX3" fmla="*/ 0 w 7583417"/>
              <a:gd name="connsiteY3" fmla="*/ 0 h 800100"/>
              <a:gd name="connsiteX0" fmla="*/ 0 w 7017803"/>
              <a:gd name="connsiteY0" fmla="*/ 0 h 1200150"/>
              <a:gd name="connsiteX1" fmla="*/ 7017803 w 7017803"/>
              <a:gd name="connsiteY1" fmla="*/ 895350 h 1200150"/>
              <a:gd name="connsiteX2" fmla="*/ 20949 w 7017803"/>
              <a:gd name="connsiteY2" fmla="*/ 1200150 h 1200150"/>
              <a:gd name="connsiteX3" fmla="*/ 0 w 7017803"/>
              <a:gd name="connsiteY3" fmla="*/ 0 h 1200150"/>
              <a:gd name="connsiteX0" fmla="*/ 0 w 6410292"/>
              <a:gd name="connsiteY0" fmla="*/ 0 h 1752600"/>
              <a:gd name="connsiteX1" fmla="*/ 6410292 w 6410292"/>
              <a:gd name="connsiteY1" fmla="*/ 1752600 h 1752600"/>
              <a:gd name="connsiteX2" fmla="*/ 20949 w 6410292"/>
              <a:gd name="connsiteY2" fmla="*/ 1200150 h 1752600"/>
              <a:gd name="connsiteX3" fmla="*/ 0 w 6410292"/>
              <a:gd name="connsiteY3" fmla="*/ 0 h 1752600"/>
              <a:gd name="connsiteX0" fmla="*/ 0 w 7227290"/>
              <a:gd name="connsiteY0" fmla="*/ 0 h 1200150"/>
              <a:gd name="connsiteX1" fmla="*/ 7227290 w 7227290"/>
              <a:gd name="connsiteY1" fmla="*/ 885825 h 1200150"/>
              <a:gd name="connsiteX2" fmla="*/ 20949 w 7227290"/>
              <a:gd name="connsiteY2" fmla="*/ 1200150 h 1200150"/>
              <a:gd name="connsiteX3" fmla="*/ 0 w 7227290"/>
              <a:gd name="connsiteY3" fmla="*/ 0 h 1200150"/>
              <a:gd name="connsiteX0" fmla="*/ 0 w 7227290"/>
              <a:gd name="connsiteY0" fmla="*/ 0 h 885825"/>
              <a:gd name="connsiteX1" fmla="*/ 7227290 w 7227290"/>
              <a:gd name="connsiteY1" fmla="*/ 885825 h 885825"/>
              <a:gd name="connsiteX2" fmla="*/ 555141 w 7227290"/>
              <a:gd name="connsiteY2" fmla="*/ 862013 h 885825"/>
              <a:gd name="connsiteX3" fmla="*/ 0 w 7227290"/>
              <a:gd name="connsiteY3" fmla="*/ 0 h 885825"/>
              <a:gd name="connsiteX0" fmla="*/ 0 w 7227290"/>
              <a:gd name="connsiteY0" fmla="*/ 0 h 1207294"/>
              <a:gd name="connsiteX1" fmla="*/ 7227290 w 7227290"/>
              <a:gd name="connsiteY1" fmla="*/ 885825 h 1207294"/>
              <a:gd name="connsiteX2" fmla="*/ 0 w 7227290"/>
              <a:gd name="connsiteY2" fmla="*/ 1207294 h 1207294"/>
              <a:gd name="connsiteX3" fmla="*/ 0 w 7227290"/>
              <a:gd name="connsiteY3" fmla="*/ 0 h 1207294"/>
            </a:gdLst>
            <a:ahLst/>
            <a:cxnLst>
              <a:cxn ang="0">
                <a:pos x="connsiteX0" y="connsiteY0"/>
              </a:cxn>
              <a:cxn ang="0">
                <a:pos x="connsiteX1" y="connsiteY1"/>
              </a:cxn>
              <a:cxn ang="0">
                <a:pos x="connsiteX2" y="connsiteY2"/>
              </a:cxn>
              <a:cxn ang="0">
                <a:pos x="connsiteX3" y="connsiteY3"/>
              </a:cxn>
            </a:cxnLst>
            <a:rect l="l" t="t" r="r" b="b"/>
            <a:pathLst>
              <a:path w="7227290" h="1207294">
                <a:moveTo>
                  <a:pt x="0" y="0"/>
                </a:moveTo>
                <a:lnTo>
                  <a:pt x="7227290" y="885825"/>
                </a:lnTo>
                <a:lnTo>
                  <a:pt x="0" y="1207294"/>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96" y="5347020"/>
            <a:ext cx="3426231" cy="944725"/>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 name="connsiteX0" fmla="*/ 1 w 7605568"/>
              <a:gd name="connsiteY0" fmla="*/ 0 h 897732"/>
              <a:gd name="connsiteX1" fmla="*/ 0 w 7605568"/>
              <a:gd name="connsiteY1" fmla="*/ 75665 h 897732"/>
              <a:gd name="connsiteX2" fmla="*/ 2830674 w 7605568"/>
              <a:gd name="connsiteY2" fmla="*/ 806612 h 897732"/>
              <a:gd name="connsiteX3" fmla="*/ 7605568 w 7605568"/>
              <a:gd name="connsiteY3" fmla="*/ 897732 h 897732"/>
              <a:gd name="connsiteX4" fmla="*/ 1 w 7605568"/>
              <a:gd name="connsiteY4" fmla="*/ 0 h 897732"/>
              <a:gd name="connsiteX0" fmla="*/ 1 w 2930931"/>
              <a:gd name="connsiteY0" fmla="*/ 0 h 806612"/>
              <a:gd name="connsiteX1" fmla="*/ 0 w 2930931"/>
              <a:gd name="connsiteY1" fmla="*/ 75665 h 806612"/>
              <a:gd name="connsiteX2" fmla="*/ 2830674 w 2930931"/>
              <a:gd name="connsiteY2" fmla="*/ 806612 h 806612"/>
              <a:gd name="connsiteX3" fmla="*/ 2930931 w 2930931"/>
              <a:gd name="connsiteY3" fmla="*/ 785765 h 806612"/>
              <a:gd name="connsiteX4" fmla="*/ 1 w 2930931"/>
              <a:gd name="connsiteY4" fmla="*/ 0 h 806612"/>
              <a:gd name="connsiteX0" fmla="*/ 1 w 3204530"/>
              <a:gd name="connsiteY0" fmla="*/ 0 h 944725"/>
              <a:gd name="connsiteX1" fmla="*/ 0 w 3204530"/>
              <a:gd name="connsiteY1" fmla="*/ 75665 h 944725"/>
              <a:gd name="connsiteX2" fmla="*/ 3204530 w 3204530"/>
              <a:gd name="connsiteY2" fmla="*/ 944725 h 944725"/>
              <a:gd name="connsiteX3" fmla="*/ 2930931 w 3204530"/>
              <a:gd name="connsiteY3" fmla="*/ 785765 h 944725"/>
              <a:gd name="connsiteX4" fmla="*/ 1 w 3204530"/>
              <a:gd name="connsiteY4" fmla="*/ 0 h 944725"/>
              <a:gd name="connsiteX0" fmla="*/ 1 w 3426231"/>
              <a:gd name="connsiteY0" fmla="*/ 0 h 944725"/>
              <a:gd name="connsiteX1" fmla="*/ 0 w 3426231"/>
              <a:gd name="connsiteY1" fmla="*/ 75665 h 944725"/>
              <a:gd name="connsiteX2" fmla="*/ 3204530 w 3426231"/>
              <a:gd name="connsiteY2" fmla="*/ 944725 h 944725"/>
              <a:gd name="connsiteX3" fmla="*/ 3426231 w 3426231"/>
              <a:gd name="connsiteY3" fmla="*/ 923877 h 944725"/>
              <a:gd name="connsiteX4" fmla="*/ 1 w 3426231"/>
              <a:gd name="connsiteY4" fmla="*/ 0 h 9447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26231" h="944725">
                <a:moveTo>
                  <a:pt x="1" y="0"/>
                </a:moveTo>
                <a:cubicBezTo>
                  <a:pt x="1" y="25222"/>
                  <a:pt x="0" y="50443"/>
                  <a:pt x="0" y="75665"/>
                </a:cubicBezTo>
                <a:lnTo>
                  <a:pt x="3204530" y="944725"/>
                </a:lnTo>
                <a:lnTo>
                  <a:pt x="3426231" y="923877"/>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39A24E59-01D0-4537-B876-7E5EC75B028D}" type="datetime4">
              <a:rPr lang="en-US" smtClean="0"/>
              <a:pPr/>
              <a:t>February 28, 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72EBF8-7CF5-44B7-B2BF-E22DE4D0703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8" name="Freeform 7"/>
          <p:cNvSpPr/>
          <p:nvPr/>
        </p:nvSpPr>
        <p:spPr>
          <a:xfrm>
            <a:off x="1" y="5010151"/>
            <a:ext cx="7439025" cy="157162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Lst>
            <a:ahLst/>
            <a:cxnLst>
              <a:cxn ang="0">
                <a:pos x="connsiteX0" y="connsiteY0"/>
              </a:cxn>
              <a:cxn ang="0">
                <a:pos x="connsiteX1" y="connsiteY1"/>
              </a:cxn>
              <a:cxn ang="0">
                <a:pos x="connsiteX2" y="connsiteY2"/>
              </a:cxn>
              <a:cxn ang="0">
                <a:pos x="connsiteX3" y="connsiteY3"/>
              </a:cxn>
            </a:cxnLst>
            <a:rect l="l" t="t" r="r" b="b"/>
            <a:pathLst>
              <a:path w="7415827" h="1571625">
                <a:moveTo>
                  <a:pt x="0" y="0"/>
                </a:moveTo>
                <a:lnTo>
                  <a:pt x="7415827" y="866775"/>
                </a:lnTo>
                <a:lnTo>
                  <a:pt x="0" y="1571625"/>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1"/>
              </a:gs>
              <a:gs pos="50000">
                <a:schemeClr val="accent1">
                  <a:lumMod val="40000"/>
                  <a:lumOff val="60000"/>
                </a:schemeClr>
              </a:gs>
              <a:gs pos="5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a:off x="676656" y="609600"/>
            <a:ext cx="3383280" cy="914400"/>
          </a:xfrm>
        </p:spPr>
        <p:txBody>
          <a:bodyPr anchor="b">
            <a:noAutofit/>
          </a:bodyPr>
          <a:lstStyle>
            <a:lvl1pPr algn="l">
              <a:defRPr sz="2200" b="0" i="0" cap="none" baseline="0">
                <a:solidFill>
                  <a:schemeClr val="tx2"/>
                </a:solidFill>
              </a:defRPr>
            </a:lvl1pPr>
          </a:lstStyle>
          <a:p>
            <a:r>
              <a:rPr lang="en-US" smtClean="0"/>
              <a:t>Click to edit Master title style</a:t>
            </a:r>
            <a:endParaRPr lang="en-US" dirty="0"/>
          </a:p>
        </p:txBody>
      </p:sp>
      <p:sp>
        <p:nvSpPr>
          <p:cNvPr id="10" name="Freeform 9"/>
          <p:cNvSpPr/>
          <p:nvPr/>
        </p:nvSpPr>
        <p:spPr>
          <a:xfrm>
            <a:off x="0" y="4973410"/>
            <a:ext cx="7674867" cy="928299"/>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655A2E49-18A1-40BC-BA5D-5A2EC8FDDF15}" type="datetime4">
              <a:rPr lang="en-US" smtClean="0"/>
              <a:pPr/>
              <a:t>February 28, 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72EBF8-7CF5-44B7-B2BF-E22DE4D0703D}" type="slidenum">
              <a:rPr lang="en-US" smtClean="0"/>
              <a:pPr/>
              <a:t>‹#›</a:t>
            </a:fld>
            <a:endParaRPr lang="en-US"/>
          </a:p>
        </p:txBody>
      </p:sp>
      <p:sp>
        <p:nvSpPr>
          <p:cNvPr id="13" name="Content Placeholder 12"/>
          <p:cNvSpPr>
            <a:spLocks noGrp="1"/>
          </p:cNvSpPr>
          <p:nvPr>
            <p:ph sz="quarter" idx="13"/>
          </p:nvPr>
        </p:nvSpPr>
        <p:spPr>
          <a:xfrm>
            <a:off x="4572000" y="609600"/>
            <a:ext cx="3886200" cy="4191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4" name="Text Placeholder 13"/>
          <p:cNvSpPr>
            <a:spLocks noGrp="1"/>
          </p:cNvSpPr>
          <p:nvPr>
            <p:ph type="body" sz="quarter" idx="14"/>
          </p:nvPr>
        </p:nvSpPr>
        <p:spPr>
          <a:xfrm>
            <a:off x="676274" y="1527048"/>
            <a:ext cx="3383280" cy="329184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1"/>
              </a:gs>
              <a:gs pos="40000">
                <a:schemeClr val="accent1">
                  <a:lumMod val="40000"/>
                  <a:lumOff val="60000"/>
                </a:schemeClr>
              </a:gs>
              <a:gs pos="4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9" name="Freeform 8"/>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3"/>
              </a:gs>
              <a:gs pos="52000">
                <a:schemeClr val="accent3">
                  <a:lumMod val="40000"/>
                  <a:lumOff val="60000"/>
                </a:schemeClr>
              </a:gs>
              <a:gs pos="66000">
                <a:schemeClr val="accent3"/>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3" name="Picture Placeholder 2"/>
          <p:cNvSpPr>
            <a:spLocks noGrp="1"/>
          </p:cNvSpPr>
          <p:nvPr>
            <p:ph type="pic" idx="1"/>
          </p:nvPr>
        </p:nvSpPr>
        <p:spPr>
          <a:xfrm>
            <a:off x="4572000" y="609600"/>
            <a:ext cx="3886200" cy="4190999"/>
          </a:xfrm>
          <a:ln w="79375">
            <a:solidFill>
              <a:schemeClr val="tx1"/>
            </a:solidFill>
            <a:miter lim="800000"/>
          </a:ln>
          <a:effectLst>
            <a:outerShdw blurRad="50800" dist="38100" dir="5400000" algn="ctr" rotWithShape="0">
              <a:srgbClr val="000000">
                <a:alpha val="42000"/>
              </a:srgbClr>
            </a:outerShdw>
          </a:effectLst>
        </p:spPr>
        <p:txBody>
          <a:bodyPr>
            <a:normAutofit/>
          </a:bodyPr>
          <a:lstStyle>
            <a:lvl1pPr marL="0" indent="0" algn="ctr">
              <a:buNone/>
              <a:defRPr sz="25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10" name="Freeform 9"/>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52983DA4-3B24-449B-95CA-514EB7E30A99}" type="datetime4">
              <a:rPr lang="en-US" smtClean="0"/>
              <a:pPr/>
              <a:t>February 28, 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72EBF8-7CF5-44B7-B2BF-E22DE4D0703D}" type="slidenum">
              <a:rPr lang="en-US" smtClean="0"/>
              <a:pPr/>
              <a:t>‹#›</a:t>
            </a:fld>
            <a:endParaRPr lang="en-US"/>
          </a:p>
        </p:txBody>
      </p:sp>
      <p:sp>
        <p:nvSpPr>
          <p:cNvPr id="14" name="Title 1"/>
          <p:cNvSpPr>
            <a:spLocks noGrp="1"/>
          </p:cNvSpPr>
          <p:nvPr>
            <p:ph type="title"/>
          </p:nvPr>
        </p:nvSpPr>
        <p:spPr>
          <a:xfrm>
            <a:off x="676656" y="609600"/>
            <a:ext cx="3383280" cy="914400"/>
          </a:xfrm>
        </p:spPr>
        <p:txBody>
          <a:bodyPr anchor="b">
            <a:noAutofit/>
          </a:bodyPr>
          <a:lstStyle>
            <a:lvl1pPr algn="l">
              <a:defRPr sz="2200" b="0" i="0" cap="none" baseline="0">
                <a:solidFill>
                  <a:schemeClr val="tx2"/>
                </a:solidFill>
              </a:defRPr>
            </a:lvl1pPr>
          </a:lstStyle>
          <a:p>
            <a:r>
              <a:rPr lang="en-US" smtClean="0"/>
              <a:t>Click to edit Master title style</a:t>
            </a:r>
            <a:endParaRPr lang="en-US" dirty="0"/>
          </a:p>
        </p:txBody>
      </p:sp>
      <p:sp>
        <p:nvSpPr>
          <p:cNvPr id="15" name="Text Placeholder 14"/>
          <p:cNvSpPr>
            <a:spLocks noGrp="1"/>
          </p:cNvSpPr>
          <p:nvPr>
            <p:ph type="body" sz="quarter" idx="14"/>
          </p:nvPr>
        </p:nvSpPr>
        <p:spPr>
          <a:xfrm>
            <a:off x="676656" y="1524000"/>
            <a:ext cx="3381375" cy="329565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wmf"/><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blipFill dpi="0" rotWithShape="1">
            <a:blip r:embed="rId13">
              <a:alphaModFix amt="15000"/>
            </a:blip>
            <a:srcRect/>
            <a:tile tx="0" ty="0" sx="76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685800" y="274638"/>
            <a:ext cx="7772400" cy="1143000"/>
          </a:xfrm>
          <a:prstGeom prst="rect">
            <a:avLst/>
          </a:prstGeom>
        </p:spPr>
        <p:txBody>
          <a:bodyPr vert="horz" lIns="0" tIns="45720" rIns="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1600200"/>
            <a:ext cx="7772400" cy="4525963"/>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00800" y="6416675"/>
            <a:ext cx="1981200" cy="365125"/>
          </a:xfrm>
          <a:prstGeom prst="rect">
            <a:avLst/>
          </a:prstGeom>
        </p:spPr>
        <p:txBody>
          <a:bodyPr vert="horz" lIns="0" tIns="45720" rIns="0" bIns="0" rtlCol="0" anchor="b" anchorCtr="0"/>
          <a:lstStyle>
            <a:lvl1pPr algn="r">
              <a:defRPr lang="en-US" sz="900" kern="1200" cap="all" spc="110" baseline="0" smtClean="0">
                <a:solidFill>
                  <a:srgbClr val="4D4D4D"/>
                </a:solidFill>
                <a:latin typeface="+mn-lt"/>
                <a:ea typeface="+mn-ea"/>
                <a:cs typeface="+mn-cs"/>
              </a:defRPr>
            </a:lvl1pPr>
          </a:lstStyle>
          <a:p>
            <a:fld id="{942120D2-3948-4F8F-BE5D-E7E7D97880B2}" type="datetime4">
              <a:rPr lang="en-US" smtClean="0"/>
              <a:pPr/>
              <a:t>February 28, 2014</a:t>
            </a:fld>
            <a:endParaRPr lang="en-US" dirty="0" err="1"/>
          </a:p>
        </p:txBody>
      </p:sp>
      <p:sp>
        <p:nvSpPr>
          <p:cNvPr id="5" name="Footer Placeholder 4"/>
          <p:cNvSpPr>
            <a:spLocks noGrp="1"/>
          </p:cNvSpPr>
          <p:nvPr>
            <p:ph type="ftr" sz="quarter" idx="3"/>
          </p:nvPr>
        </p:nvSpPr>
        <p:spPr>
          <a:xfrm>
            <a:off x="228600" y="6416675"/>
            <a:ext cx="2895600" cy="365125"/>
          </a:xfrm>
          <a:prstGeom prst="rect">
            <a:avLst/>
          </a:prstGeom>
        </p:spPr>
        <p:txBody>
          <a:bodyPr vert="horz" lIns="0" tIns="45720" rIns="0" bIns="0" rtlCol="0" anchor="b" anchorCtr="0"/>
          <a:lstStyle>
            <a:lvl1pPr algn="l">
              <a:defRPr sz="900" cap="all" spc="110" baseline="0">
                <a:solidFill>
                  <a:srgbClr val="4D4D4D"/>
                </a:solidFill>
              </a:defRPr>
            </a:lvl1pPr>
          </a:lstStyle>
          <a:p>
            <a:endParaRPr lang="en-US" dirty="0"/>
          </a:p>
        </p:txBody>
      </p:sp>
      <p:sp>
        <p:nvSpPr>
          <p:cNvPr id="6" name="Slide Number Placeholder 5"/>
          <p:cNvSpPr>
            <a:spLocks noGrp="1"/>
          </p:cNvSpPr>
          <p:nvPr>
            <p:ph type="sldNum" sz="quarter" idx="4"/>
          </p:nvPr>
        </p:nvSpPr>
        <p:spPr>
          <a:xfrm>
            <a:off x="8458200" y="6416675"/>
            <a:ext cx="457200" cy="365125"/>
          </a:xfrm>
          <a:prstGeom prst="rect">
            <a:avLst/>
          </a:prstGeom>
        </p:spPr>
        <p:txBody>
          <a:bodyPr vert="horz" lIns="0" tIns="45720" rIns="0" bIns="0" rtlCol="0" anchor="b" anchorCtr="0"/>
          <a:lstStyle>
            <a:lvl1pPr algn="r">
              <a:defRPr sz="1100" b="1" baseline="0">
                <a:solidFill>
                  <a:srgbClr val="4D4D4D"/>
                </a:solidFill>
              </a:defRPr>
            </a:lvl1pPr>
          </a:lstStyle>
          <a:p>
            <a:fld id="{1D72EBF8-7CF5-44B7-B2BF-E22DE4D0703D}"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spcBef>
          <a:spcPct val="0"/>
        </a:spcBef>
        <a:buNone/>
        <a:defRPr sz="3600" kern="1200" cap="all"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lnSpc>
          <a:spcPct val="100000"/>
        </a:lnSpc>
        <a:spcBef>
          <a:spcPts val="700"/>
        </a:spcBef>
        <a:buClr>
          <a:schemeClr val="accent1"/>
        </a:buClr>
        <a:buSzPct val="85000"/>
        <a:buFont typeface="Wingdings 3" pitchFamily="18" charset="2"/>
        <a:buChar char=""/>
        <a:defRPr sz="2000" kern="1200" baseline="0">
          <a:solidFill>
            <a:schemeClr val="tx1"/>
          </a:solidFill>
          <a:latin typeface="+mn-lt"/>
          <a:ea typeface="+mn-ea"/>
          <a:cs typeface="+mn-cs"/>
        </a:defRPr>
      </a:lvl1pPr>
      <a:lvl2pPr marL="742950" indent="-274320" algn="l" defTabSz="914400" rtl="0" eaLnBrk="1" latinLnBrk="0" hangingPunct="1">
        <a:lnSpc>
          <a:spcPct val="100000"/>
        </a:lnSpc>
        <a:spcBef>
          <a:spcPts val="700"/>
        </a:spcBef>
        <a:buClr>
          <a:schemeClr val="accent1"/>
        </a:buClr>
        <a:buSzPct val="85000"/>
        <a:buFont typeface="Wingdings 3" pitchFamily="18" charset="2"/>
        <a:buChar char=""/>
        <a:defRPr sz="1600" kern="1200" baseline="0">
          <a:solidFill>
            <a:schemeClr val="tx1"/>
          </a:solidFill>
          <a:latin typeface="+mn-lt"/>
          <a:ea typeface="+mn-ea"/>
          <a:cs typeface="+mn-cs"/>
        </a:defRPr>
      </a:lvl2pPr>
      <a:lvl3pPr marL="1143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3pPr>
      <a:lvl4pPr marL="1600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4pPr>
      <a:lvl5pPr marL="20574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5pPr>
      <a:lvl6pPr marL="25146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6pPr>
      <a:lvl7pPr marL="29718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7pPr>
      <a:lvl8pPr marL="3429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8pPr>
      <a:lvl9pPr marL="3886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3.png"/><Relationship Id="rId3"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xml"/><Relationship Id="rId3"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6.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74620" y="509724"/>
            <a:ext cx="3432755" cy="1524000"/>
          </a:xfrm>
        </p:spPr>
        <p:txBody>
          <a:bodyPr/>
          <a:lstStyle/>
          <a:p>
            <a:r>
              <a:rPr lang="en-US" dirty="0" smtClean="0"/>
              <a:t>Music Study </a:t>
            </a:r>
            <a:endParaRPr lang="en-US" dirty="0"/>
          </a:p>
        </p:txBody>
      </p:sp>
      <p:sp>
        <p:nvSpPr>
          <p:cNvPr id="3" name="Subtitle 2"/>
          <p:cNvSpPr>
            <a:spLocks noGrp="1"/>
          </p:cNvSpPr>
          <p:nvPr>
            <p:ph type="subTitle" idx="1"/>
          </p:nvPr>
        </p:nvSpPr>
        <p:spPr>
          <a:xfrm>
            <a:off x="274620" y="2033724"/>
            <a:ext cx="3947668" cy="1825625"/>
          </a:xfrm>
        </p:spPr>
        <p:txBody>
          <a:bodyPr/>
          <a:lstStyle/>
          <a:p>
            <a:r>
              <a:rPr lang="en-US" dirty="0"/>
              <a:t>Is there any correlation between </a:t>
            </a:r>
            <a:r>
              <a:rPr lang="en-US" dirty="0" smtClean="0"/>
              <a:t>number </a:t>
            </a:r>
            <a:r>
              <a:rPr lang="en-US" dirty="0"/>
              <a:t>of credits </a:t>
            </a:r>
            <a:r>
              <a:rPr lang="en-US" dirty="0" smtClean="0"/>
              <a:t>and listening  </a:t>
            </a:r>
            <a:r>
              <a:rPr lang="en-US" dirty="0"/>
              <a:t>to music while studying? (Classical or non-classical)</a:t>
            </a:r>
          </a:p>
          <a:p>
            <a:endParaRPr lang="en-US" dirty="0"/>
          </a:p>
        </p:txBody>
      </p:sp>
      <p:pic>
        <p:nvPicPr>
          <p:cNvPr id="6" name="Picture 5" descr="Screen Shot 2013-04-02 at 11.31.53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15590" y="1124387"/>
            <a:ext cx="4991100" cy="3721100"/>
          </a:xfrm>
          <a:prstGeom prst="rect">
            <a:avLst/>
          </a:prstGeom>
        </p:spPr>
      </p:pic>
    </p:spTree>
    <p:extLst>
      <p:ext uri="{BB962C8B-B14F-4D97-AF65-F5344CB8AC3E}">
        <p14:creationId xmlns:p14="http://schemas.microsoft.com/office/powerpoint/2010/main" val="2227058772"/>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Take action </a:t>
            </a:r>
            <a:endParaRPr lang="en-US" dirty="0"/>
          </a:p>
        </p:txBody>
      </p:sp>
      <p:sp>
        <p:nvSpPr>
          <p:cNvPr id="3" name="Content Placeholder 2"/>
          <p:cNvSpPr>
            <a:spLocks noGrp="1"/>
          </p:cNvSpPr>
          <p:nvPr>
            <p:ph idx="1"/>
          </p:nvPr>
        </p:nvSpPr>
        <p:spPr/>
        <p:txBody>
          <a:bodyPr/>
          <a:lstStyle/>
          <a:p>
            <a:r>
              <a:rPr lang="en-US" dirty="0" smtClean="0"/>
              <a:t>Freshman should consider the example of the senior in not listening to music while they study. </a:t>
            </a:r>
            <a:r>
              <a:rPr lang="en-US" dirty="0"/>
              <a:t>S</a:t>
            </a:r>
            <a:r>
              <a:rPr lang="en-US" dirty="0" smtClean="0"/>
              <a:t>eniors have studied more and know what works.</a:t>
            </a:r>
          </a:p>
          <a:p>
            <a:endParaRPr lang="en-US" dirty="0" smtClean="0"/>
          </a:p>
          <a:p>
            <a:r>
              <a:rPr lang="en-US" dirty="0" smtClean="0"/>
              <a:t>We could submit this to the freshman orientation at the beginning of the school year or teachers that teach freshman to tell them the statistics and to help students gain better study habits.</a:t>
            </a:r>
            <a:endParaRPr lang="en-US" dirty="0"/>
          </a:p>
        </p:txBody>
      </p:sp>
    </p:spTree>
    <p:extLst>
      <p:ext uri="{BB962C8B-B14F-4D97-AF65-F5344CB8AC3E}">
        <p14:creationId xmlns:p14="http://schemas.microsoft.com/office/powerpoint/2010/main" val="3463708262"/>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Improvements for </a:t>
            </a:r>
            <a:r>
              <a:rPr lang="en-US" dirty="0" smtClean="0"/>
              <a:t>our study</a:t>
            </a:r>
            <a:endParaRPr lang="en-US" dirty="0"/>
          </a:p>
        </p:txBody>
      </p:sp>
      <p:sp>
        <p:nvSpPr>
          <p:cNvPr id="3" name="Content Placeholder 2"/>
          <p:cNvSpPr>
            <a:spLocks noGrp="1"/>
          </p:cNvSpPr>
          <p:nvPr>
            <p:ph idx="1"/>
          </p:nvPr>
        </p:nvSpPr>
        <p:spPr/>
        <p:txBody>
          <a:bodyPr/>
          <a:lstStyle/>
          <a:p>
            <a:r>
              <a:rPr lang="en-US" dirty="0" smtClean="0"/>
              <a:t>Get some of our samples from student housing  and the MC for a more diverse group of people. We asked all of our subjects in the halls of the buildings we were assigned.  As individual classes got out we found that the grades would come out in groups, we would get two or three people from the same grade in a row.</a:t>
            </a:r>
          </a:p>
          <a:p>
            <a:r>
              <a:rPr lang="en-US" dirty="0" smtClean="0"/>
              <a:t>We wish we would have known our study better when we began thinking it was a quantitative data study, when in fact it was categorical. We should have studied this ourselves instead of learning about it later in the semester. </a:t>
            </a:r>
            <a:endParaRPr lang="en-US" dirty="0"/>
          </a:p>
        </p:txBody>
      </p:sp>
    </p:spTree>
    <p:extLst>
      <p:ext uri="{BB962C8B-B14F-4D97-AF65-F5344CB8AC3E}">
        <p14:creationId xmlns:p14="http://schemas.microsoft.com/office/powerpoint/2010/main" val="1909670735"/>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Contents </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Design the study</a:t>
            </a:r>
          </a:p>
          <a:p>
            <a:pPr lvl="1"/>
            <a:r>
              <a:rPr lang="en-US" dirty="0"/>
              <a:t>Purpose of study </a:t>
            </a:r>
            <a:r>
              <a:rPr lang="en-US" dirty="0" smtClean="0"/>
              <a:t>&amp; Population </a:t>
            </a:r>
            <a:endParaRPr lang="en-US" dirty="0"/>
          </a:p>
          <a:p>
            <a:pPr lvl="1"/>
            <a:r>
              <a:rPr lang="en-US" dirty="0"/>
              <a:t>Research question / Null  &amp; Alternative Hypothesis </a:t>
            </a:r>
            <a:r>
              <a:rPr lang="en-US" dirty="0" smtClean="0"/>
              <a:t> </a:t>
            </a:r>
          </a:p>
          <a:p>
            <a:r>
              <a:rPr lang="en-US" dirty="0" smtClean="0"/>
              <a:t>Collect the Data</a:t>
            </a:r>
          </a:p>
          <a:p>
            <a:pPr lvl="1"/>
            <a:r>
              <a:rPr lang="en-US" dirty="0" smtClean="0"/>
              <a:t>Sampling Methods </a:t>
            </a:r>
          </a:p>
          <a:p>
            <a:pPr lvl="1"/>
            <a:r>
              <a:rPr lang="en-US" dirty="0" smtClean="0"/>
              <a:t>Conducting the survey </a:t>
            </a:r>
            <a:r>
              <a:rPr lang="en-US" dirty="0" smtClean="0">
                <a:solidFill>
                  <a:srgbClr val="FF0000"/>
                </a:solidFill>
              </a:rPr>
              <a:t> </a:t>
            </a:r>
          </a:p>
          <a:p>
            <a:pPr lvl="1"/>
            <a:r>
              <a:rPr lang="en-US" dirty="0" smtClean="0"/>
              <a:t>Raw collected Data </a:t>
            </a:r>
          </a:p>
          <a:p>
            <a:r>
              <a:rPr lang="en-US" dirty="0" smtClean="0"/>
              <a:t>Describe the Data</a:t>
            </a:r>
          </a:p>
          <a:p>
            <a:pPr lvl="1"/>
            <a:r>
              <a:rPr lang="en-US" dirty="0" smtClean="0"/>
              <a:t>Excel what we found </a:t>
            </a:r>
          </a:p>
          <a:p>
            <a:pPr lvl="1"/>
            <a:r>
              <a:rPr lang="en-US" dirty="0" smtClean="0"/>
              <a:t>Graphs </a:t>
            </a:r>
          </a:p>
          <a:p>
            <a:r>
              <a:rPr lang="en-US" dirty="0" smtClean="0"/>
              <a:t>Make inference </a:t>
            </a:r>
          </a:p>
          <a:p>
            <a:pPr lvl="1"/>
            <a:r>
              <a:rPr lang="en-US" dirty="0" smtClean="0"/>
              <a:t>What we found and put into words </a:t>
            </a:r>
          </a:p>
          <a:p>
            <a:pPr lvl="1"/>
            <a:r>
              <a:rPr lang="en-US" dirty="0" smtClean="0"/>
              <a:t>Requirements </a:t>
            </a:r>
          </a:p>
          <a:p>
            <a:r>
              <a:rPr lang="en-US" dirty="0" smtClean="0"/>
              <a:t>Take Action</a:t>
            </a:r>
          </a:p>
          <a:p>
            <a:endParaRPr lang="en-US" dirty="0"/>
          </a:p>
        </p:txBody>
      </p:sp>
    </p:spTree>
    <p:extLst>
      <p:ext uri="{BB962C8B-B14F-4D97-AF65-F5344CB8AC3E}">
        <p14:creationId xmlns:p14="http://schemas.microsoft.com/office/powerpoint/2010/main" val="371743805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the study </a:t>
            </a:r>
            <a:endParaRPr lang="en-US" dirty="0"/>
          </a:p>
        </p:txBody>
      </p:sp>
      <p:sp>
        <p:nvSpPr>
          <p:cNvPr id="3" name="Content Placeholder 2"/>
          <p:cNvSpPr>
            <a:spLocks noGrp="1"/>
          </p:cNvSpPr>
          <p:nvPr>
            <p:ph idx="1"/>
          </p:nvPr>
        </p:nvSpPr>
        <p:spPr>
          <a:xfrm>
            <a:off x="685800" y="1171181"/>
            <a:ext cx="7772400" cy="4474818"/>
          </a:xfrm>
        </p:spPr>
        <p:txBody>
          <a:bodyPr>
            <a:normAutofit fontScale="92500" lnSpcReduction="20000"/>
          </a:bodyPr>
          <a:lstStyle/>
          <a:p>
            <a:r>
              <a:rPr lang="en-US" u="sng" dirty="0" smtClean="0"/>
              <a:t>Purpose of Study : </a:t>
            </a:r>
            <a:r>
              <a:rPr lang="en-US" dirty="0" smtClean="0"/>
              <a:t>We did the study to find out if there was a correlation between number of credits and the music people listened to while they study. </a:t>
            </a:r>
            <a:r>
              <a:rPr lang="en-US" dirty="0"/>
              <a:t> </a:t>
            </a:r>
            <a:r>
              <a:rPr lang="en-US" dirty="0" smtClean="0"/>
              <a:t>We wondered if seniors had found it was helpful to listen to music or if it was distracting at BYUI </a:t>
            </a:r>
          </a:p>
          <a:p>
            <a:r>
              <a:rPr lang="en-US" u="sng" dirty="0" smtClean="0"/>
              <a:t>Research Question: </a:t>
            </a:r>
            <a:r>
              <a:rPr lang="en-US" dirty="0" smtClean="0"/>
              <a:t>Is </a:t>
            </a:r>
            <a:r>
              <a:rPr lang="en-US" dirty="0"/>
              <a:t>there any correlation between </a:t>
            </a:r>
            <a:r>
              <a:rPr lang="en-US" dirty="0" smtClean="0"/>
              <a:t>number </a:t>
            </a:r>
            <a:r>
              <a:rPr lang="en-US" dirty="0"/>
              <a:t>of credits of those who listen to music while studying? (Classical or </a:t>
            </a:r>
            <a:r>
              <a:rPr lang="en-US" dirty="0" smtClean="0"/>
              <a:t>Non-Classical)</a:t>
            </a:r>
          </a:p>
          <a:p>
            <a:r>
              <a:rPr lang="en-US" u="sng" dirty="0" smtClean="0"/>
              <a:t>H</a:t>
            </a:r>
            <a:r>
              <a:rPr lang="en-US" u="sng" baseline="-25000" dirty="0" smtClean="0"/>
              <a:t>o</a:t>
            </a:r>
            <a:r>
              <a:rPr lang="en-US" baseline="-25000" dirty="0"/>
              <a:t> </a:t>
            </a:r>
            <a:r>
              <a:rPr lang="en-US" dirty="0" smtClean="0"/>
              <a:t>:</a:t>
            </a:r>
            <a:r>
              <a:rPr lang="en-US" baseline="-25000" dirty="0" smtClean="0"/>
              <a:t>  </a:t>
            </a:r>
            <a:r>
              <a:rPr lang="en-US" dirty="0" smtClean="0"/>
              <a:t>Correlation between listening to music</a:t>
            </a:r>
            <a:r>
              <a:rPr lang="en-US" dirty="0"/>
              <a:t> </a:t>
            </a:r>
            <a:r>
              <a:rPr lang="en-US" dirty="0" smtClean="0"/>
              <a:t>and the number of credits they have completed are independent.</a:t>
            </a:r>
          </a:p>
          <a:p>
            <a:r>
              <a:rPr lang="en-US" u="sng" dirty="0" smtClean="0"/>
              <a:t>H</a:t>
            </a:r>
            <a:r>
              <a:rPr lang="en-US" u="sng" baseline="-25000" dirty="0" smtClean="0"/>
              <a:t>A </a:t>
            </a:r>
            <a:r>
              <a:rPr lang="en-US" dirty="0" smtClean="0"/>
              <a:t>: </a:t>
            </a:r>
            <a:r>
              <a:rPr lang="en-US" dirty="0"/>
              <a:t>Correlation between </a:t>
            </a:r>
            <a:r>
              <a:rPr lang="en-US" dirty="0" smtClean="0"/>
              <a:t>listening to music and the </a:t>
            </a:r>
            <a:r>
              <a:rPr lang="en-US" dirty="0"/>
              <a:t>number of credits </a:t>
            </a:r>
            <a:r>
              <a:rPr lang="en-US" dirty="0" smtClean="0"/>
              <a:t>they have completed are not independent.</a:t>
            </a:r>
          </a:p>
          <a:p>
            <a:r>
              <a:rPr lang="en-US" u="sng" dirty="0" smtClean="0"/>
              <a:t>H</a:t>
            </a:r>
            <a:r>
              <a:rPr lang="en-US" u="sng" baseline="-25000" dirty="0" smtClean="0"/>
              <a:t>o</a:t>
            </a:r>
            <a:r>
              <a:rPr lang="en-US" u="sng" dirty="0" smtClean="0"/>
              <a:t> :</a:t>
            </a:r>
            <a:r>
              <a:rPr lang="en-US" baseline="-25000" dirty="0" smtClean="0"/>
              <a:t>  </a:t>
            </a:r>
            <a:r>
              <a:rPr lang="en-US" dirty="0"/>
              <a:t>Correlation between listening </a:t>
            </a:r>
            <a:r>
              <a:rPr lang="en-US" dirty="0" smtClean="0"/>
              <a:t>to classical and non-classical music are </a:t>
            </a:r>
            <a:r>
              <a:rPr lang="en-US" dirty="0"/>
              <a:t>independent</a:t>
            </a:r>
            <a:r>
              <a:rPr lang="en-US" dirty="0" smtClean="0"/>
              <a:t>.</a:t>
            </a:r>
          </a:p>
          <a:p>
            <a:r>
              <a:rPr lang="en-US" u="sng" dirty="0" smtClean="0"/>
              <a:t>H</a:t>
            </a:r>
            <a:r>
              <a:rPr lang="en-US" u="sng" baseline="-25000" dirty="0" smtClean="0"/>
              <a:t>A </a:t>
            </a:r>
            <a:r>
              <a:rPr lang="en-US" u="sng" dirty="0" smtClean="0"/>
              <a:t>:</a:t>
            </a:r>
            <a:r>
              <a:rPr lang="en-US" baseline="-25000" dirty="0" smtClean="0"/>
              <a:t> </a:t>
            </a:r>
            <a:r>
              <a:rPr lang="en-US" dirty="0" smtClean="0"/>
              <a:t>Correlation </a:t>
            </a:r>
            <a:r>
              <a:rPr lang="en-US" dirty="0"/>
              <a:t>between listening to classical and non-classical music </a:t>
            </a:r>
            <a:r>
              <a:rPr lang="en-US" dirty="0" smtClean="0"/>
              <a:t>are not </a:t>
            </a:r>
            <a:r>
              <a:rPr lang="en-US" dirty="0"/>
              <a:t>independent</a:t>
            </a:r>
            <a:r>
              <a:rPr lang="en-US" dirty="0" smtClean="0"/>
              <a:t>.</a:t>
            </a:r>
          </a:p>
          <a:p>
            <a:r>
              <a:rPr lang="en-US" u="sng" dirty="0" smtClean="0"/>
              <a:t>Level of Significance</a:t>
            </a:r>
            <a:r>
              <a:rPr lang="en-US" dirty="0" smtClean="0"/>
              <a:t> α= 0.05</a:t>
            </a:r>
          </a:p>
          <a:p>
            <a:endParaRPr lang="en-US" dirty="0"/>
          </a:p>
          <a:p>
            <a:endParaRPr lang="en-US" dirty="0"/>
          </a:p>
          <a:p>
            <a:endParaRPr lang="en-US" dirty="0"/>
          </a:p>
        </p:txBody>
      </p:sp>
    </p:spTree>
    <p:extLst>
      <p:ext uri="{BB962C8B-B14F-4D97-AF65-F5344CB8AC3E}">
        <p14:creationId xmlns:p14="http://schemas.microsoft.com/office/powerpoint/2010/main" val="60126400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Collect the Data </a:t>
            </a:r>
            <a:endParaRPr lang="en-US" dirty="0"/>
          </a:p>
        </p:txBody>
      </p:sp>
      <p:sp>
        <p:nvSpPr>
          <p:cNvPr id="3" name="Content Placeholder 2"/>
          <p:cNvSpPr>
            <a:spLocks noGrp="1"/>
          </p:cNvSpPr>
          <p:nvPr>
            <p:ph idx="1"/>
          </p:nvPr>
        </p:nvSpPr>
        <p:spPr/>
        <p:txBody>
          <a:bodyPr>
            <a:normAutofit/>
          </a:bodyPr>
          <a:lstStyle/>
          <a:p>
            <a:r>
              <a:rPr lang="en-US" dirty="0" smtClean="0"/>
              <a:t> We took a Simple Random </a:t>
            </a:r>
            <a:r>
              <a:rPr lang="en-US" dirty="0"/>
              <a:t>S</a:t>
            </a:r>
            <a:r>
              <a:rPr lang="en-US" dirty="0" smtClean="0"/>
              <a:t>ample using </a:t>
            </a:r>
            <a:r>
              <a:rPr lang="en-US" dirty="0" err="1" smtClean="0"/>
              <a:t>RANDOM.org</a:t>
            </a:r>
            <a:r>
              <a:rPr lang="en-US" dirty="0" smtClean="0"/>
              <a:t> to select what buildings we would question the subjects in.</a:t>
            </a:r>
          </a:p>
          <a:p>
            <a:r>
              <a:rPr lang="en-US" dirty="0" smtClean="0"/>
              <a:t>We used a systematic sampling method for the subjects. We placed the numbers 1-10 in </a:t>
            </a:r>
            <a:r>
              <a:rPr lang="en-US" dirty="0" err="1" smtClean="0"/>
              <a:t>RANDOM.org</a:t>
            </a:r>
            <a:r>
              <a:rPr lang="en-US" dirty="0" smtClean="0"/>
              <a:t>. 3 was the number it came up with so we asked every 3</a:t>
            </a:r>
            <a:r>
              <a:rPr lang="en-US" baseline="30000" dirty="0" smtClean="0"/>
              <a:t>rd</a:t>
            </a:r>
            <a:r>
              <a:rPr lang="en-US" dirty="0" smtClean="0"/>
              <a:t> person in our human study.</a:t>
            </a:r>
          </a:p>
          <a:p>
            <a:r>
              <a:rPr lang="en-US" dirty="0" smtClean="0"/>
              <a:t>We used a verbal human survey we asked the subject these questions and filled the survey out our selves </a:t>
            </a:r>
          </a:p>
          <a:p>
            <a:pPr lvl="1"/>
            <a:r>
              <a:rPr lang="en-US" dirty="0" smtClean="0"/>
              <a:t>Do you listen to music while you study?</a:t>
            </a:r>
          </a:p>
          <a:p>
            <a:pPr lvl="1"/>
            <a:r>
              <a:rPr lang="en-US" dirty="0" smtClean="0"/>
              <a:t>If so is it classical or non-classical?</a:t>
            </a:r>
          </a:p>
          <a:p>
            <a:pPr lvl="1"/>
            <a:r>
              <a:rPr lang="en-US" dirty="0" smtClean="0"/>
              <a:t>How many credits have you completed since you have started school?</a:t>
            </a:r>
            <a:endParaRPr lang="en-US" dirty="0"/>
          </a:p>
        </p:txBody>
      </p:sp>
    </p:spTree>
    <p:extLst>
      <p:ext uri="{BB962C8B-B14F-4D97-AF65-F5344CB8AC3E}">
        <p14:creationId xmlns:p14="http://schemas.microsoft.com/office/powerpoint/2010/main" val="398545352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Raw data</a:t>
            </a:r>
            <a:endParaRPr lang="en-US" dirty="0"/>
          </a:p>
        </p:txBody>
      </p:sp>
      <p:sp>
        <p:nvSpPr>
          <p:cNvPr id="3" name="Text Placeholder 2"/>
          <p:cNvSpPr>
            <a:spLocks noGrp="1"/>
          </p:cNvSpPr>
          <p:nvPr>
            <p:ph type="body" idx="1"/>
          </p:nvPr>
        </p:nvSpPr>
        <p:spPr>
          <a:xfrm>
            <a:off x="685800" y="1535113"/>
            <a:ext cx="3657600" cy="45719"/>
          </a:xfrm>
        </p:spPr>
        <p:txBody>
          <a:bodyPr>
            <a:normAutofit fontScale="25000" lnSpcReduction="20000"/>
          </a:bodyPr>
          <a:lstStyle/>
          <a:p>
            <a:endParaRPr lang="en-US" dirty="0"/>
          </a:p>
        </p:txBody>
      </p:sp>
      <p:sp>
        <p:nvSpPr>
          <p:cNvPr id="4" name="Text Placeholder 3"/>
          <p:cNvSpPr>
            <a:spLocks noGrp="1"/>
          </p:cNvSpPr>
          <p:nvPr>
            <p:ph type="body" sz="quarter" idx="3"/>
          </p:nvPr>
        </p:nvSpPr>
        <p:spPr>
          <a:xfrm>
            <a:off x="4800600" y="1535113"/>
            <a:ext cx="3657600" cy="45719"/>
          </a:xfrm>
        </p:spPr>
        <p:txBody>
          <a:bodyPr>
            <a:normAutofit fontScale="25000" lnSpcReduction="20000"/>
          </a:bodyPr>
          <a:lstStyle/>
          <a:p>
            <a:endParaRPr lang="en-US" dirty="0"/>
          </a:p>
        </p:txBody>
      </p:sp>
      <p:pic>
        <p:nvPicPr>
          <p:cNvPr id="9" name="Content Placeholder 8" descr="Screen Shot 2014-02-28 at 7.33.23 PM.png"/>
          <p:cNvPicPr>
            <a:picLocks noGrp="1" noChangeAspect="1"/>
          </p:cNvPicPr>
          <p:nvPr>
            <p:ph sz="quarter" idx="13"/>
          </p:nvPr>
        </p:nvPicPr>
        <p:blipFill>
          <a:blip r:embed="rId2">
            <a:extLst>
              <a:ext uri="{28A0092B-C50C-407E-A947-70E740481C1C}">
                <a14:useLocalDpi xmlns:a14="http://schemas.microsoft.com/office/drawing/2010/main" val="0"/>
              </a:ext>
            </a:extLst>
          </a:blip>
          <a:srcRect l="311" r="311"/>
          <a:stretch>
            <a:fillRect/>
          </a:stretch>
        </p:blipFill>
        <p:spPr>
          <a:xfrm>
            <a:off x="4550247" y="1269875"/>
            <a:ext cx="3907953" cy="4140326"/>
          </a:xfrm>
        </p:spPr>
      </p:pic>
      <p:pic>
        <p:nvPicPr>
          <p:cNvPr id="10" name="Picture 9" descr="Screen Shot 2014-02-28 at 7.33.45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879" y="1269875"/>
            <a:ext cx="4115502" cy="4140325"/>
          </a:xfrm>
          <a:prstGeom prst="rect">
            <a:avLst/>
          </a:prstGeom>
        </p:spPr>
      </p:pic>
    </p:spTree>
    <p:extLst>
      <p:ext uri="{BB962C8B-B14F-4D97-AF65-F5344CB8AC3E}">
        <p14:creationId xmlns:p14="http://schemas.microsoft.com/office/powerpoint/2010/main" val="1375747773"/>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Describe the data</a:t>
            </a:r>
            <a:endParaRPr lang="en-US" dirty="0"/>
          </a:p>
        </p:txBody>
      </p:sp>
      <p:sp>
        <p:nvSpPr>
          <p:cNvPr id="3" name="Content Placeholder 2"/>
          <p:cNvSpPr>
            <a:spLocks noGrp="1"/>
          </p:cNvSpPr>
          <p:nvPr>
            <p:ph idx="1"/>
          </p:nvPr>
        </p:nvSpPr>
        <p:spPr/>
        <p:txBody>
          <a:bodyPr/>
          <a:lstStyle/>
          <a:p>
            <a:r>
              <a:rPr lang="en-US" dirty="0" smtClean="0"/>
              <a:t>Total Subjects: 174</a:t>
            </a:r>
          </a:p>
          <a:p>
            <a:r>
              <a:rPr lang="en-US" dirty="0" smtClean="0"/>
              <a:t>Total that listen to music while they study: 123 (71%)</a:t>
            </a:r>
          </a:p>
          <a:p>
            <a:r>
              <a:rPr lang="en-US" dirty="0" smtClean="0"/>
              <a:t>Total that do not listen to music: 51 (29%)</a:t>
            </a:r>
          </a:p>
          <a:p>
            <a:r>
              <a:rPr lang="en-US" dirty="0" smtClean="0"/>
              <a:t>Total that listen to classical music: 48 (39%)</a:t>
            </a:r>
          </a:p>
          <a:p>
            <a:r>
              <a:rPr lang="en-US" dirty="0" smtClean="0"/>
              <a:t>Total that listen to non-classical: 75  (61%)</a:t>
            </a:r>
          </a:p>
          <a:p>
            <a:endParaRPr lang="en-US" dirty="0"/>
          </a:p>
        </p:txBody>
      </p:sp>
    </p:spTree>
    <p:extLst>
      <p:ext uri="{BB962C8B-B14F-4D97-AF65-F5344CB8AC3E}">
        <p14:creationId xmlns:p14="http://schemas.microsoft.com/office/powerpoint/2010/main" val="1455991848"/>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6656" y="115468"/>
            <a:ext cx="3383280" cy="692811"/>
          </a:xfrm>
        </p:spPr>
        <p:txBody>
          <a:bodyPr/>
          <a:lstStyle/>
          <a:p>
            <a:r>
              <a:rPr lang="en-US" dirty="0" smtClean="0"/>
              <a:t>Describe the Data</a:t>
            </a:r>
            <a:br>
              <a:rPr lang="en-US" dirty="0" smtClean="0"/>
            </a:br>
            <a:r>
              <a:rPr lang="en-US" dirty="0" smtClean="0"/>
              <a:t>Break up of Data in grades </a:t>
            </a:r>
            <a:endParaRPr lang="en-US" dirty="0"/>
          </a:p>
        </p:txBody>
      </p:sp>
      <p:sp>
        <p:nvSpPr>
          <p:cNvPr id="4" name="Text Placeholder 3"/>
          <p:cNvSpPr>
            <a:spLocks noGrp="1"/>
          </p:cNvSpPr>
          <p:nvPr>
            <p:ph type="body" sz="quarter" idx="14"/>
          </p:nvPr>
        </p:nvSpPr>
        <p:spPr>
          <a:xfrm>
            <a:off x="676274" y="808280"/>
            <a:ext cx="3383280" cy="4635232"/>
          </a:xfrm>
        </p:spPr>
        <p:txBody>
          <a:bodyPr>
            <a:normAutofit fontScale="92500" lnSpcReduction="10000"/>
          </a:bodyPr>
          <a:lstStyle/>
          <a:p>
            <a:pPr marL="285750" indent="-285750">
              <a:buFont typeface="Arial"/>
              <a:buChar char="•"/>
            </a:pPr>
            <a:r>
              <a:rPr lang="en-US" dirty="0" smtClean="0"/>
              <a:t>Freshman</a:t>
            </a:r>
          </a:p>
          <a:p>
            <a:pPr marL="1028700" lvl="1" indent="-285750">
              <a:lnSpc>
                <a:spcPct val="50000"/>
              </a:lnSpc>
              <a:buFont typeface="Arial"/>
              <a:buChar char="•"/>
            </a:pPr>
            <a:r>
              <a:rPr lang="en-US" dirty="0" smtClean="0"/>
              <a:t>No Music : 14</a:t>
            </a:r>
          </a:p>
          <a:p>
            <a:pPr marL="1028700" lvl="1" indent="-285750">
              <a:lnSpc>
                <a:spcPct val="50000"/>
              </a:lnSpc>
              <a:buFont typeface="Arial"/>
              <a:buChar char="•"/>
            </a:pPr>
            <a:r>
              <a:rPr lang="en-US" dirty="0"/>
              <a:t>Listen </a:t>
            </a:r>
            <a:r>
              <a:rPr lang="en-US" dirty="0" smtClean="0"/>
              <a:t>to music : 45</a:t>
            </a:r>
          </a:p>
          <a:p>
            <a:pPr marL="1028700" lvl="1" indent="-285750">
              <a:lnSpc>
                <a:spcPct val="50000"/>
              </a:lnSpc>
              <a:buFont typeface="Arial"/>
              <a:buChar char="•"/>
            </a:pPr>
            <a:r>
              <a:rPr lang="en-US" dirty="0" smtClean="0"/>
              <a:t>Classical : 16</a:t>
            </a:r>
          </a:p>
          <a:p>
            <a:pPr marL="1028700" lvl="1" indent="-285750">
              <a:lnSpc>
                <a:spcPct val="50000"/>
              </a:lnSpc>
              <a:buFont typeface="Arial"/>
              <a:buChar char="•"/>
            </a:pPr>
            <a:r>
              <a:rPr lang="en-US" dirty="0" smtClean="0"/>
              <a:t>Non-Classical : 29</a:t>
            </a:r>
          </a:p>
          <a:p>
            <a:pPr marL="285750" indent="-285750">
              <a:buFont typeface="Arial"/>
              <a:buChar char="•"/>
            </a:pPr>
            <a:r>
              <a:rPr lang="en-US" dirty="0" smtClean="0"/>
              <a:t>Sophomore </a:t>
            </a:r>
          </a:p>
          <a:p>
            <a:pPr marL="1028700" lvl="1" indent="-285750">
              <a:buFont typeface="Arial"/>
              <a:buChar char="•"/>
            </a:pPr>
            <a:r>
              <a:rPr lang="en-US" dirty="0" smtClean="0"/>
              <a:t>No music : 8</a:t>
            </a:r>
          </a:p>
          <a:p>
            <a:pPr marL="1028700" lvl="1" indent="-285750">
              <a:lnSpc>
                <a:spcPct val="50000"/>
              </a:lnSpc>
              <a:buFont typeface="Arial"/>
              <a:buChar char="•"/>
            </a:pPr>
            <a:r>
              <a:rPr lang="en-US" dirty="0"/>
              <a:t>Listen </a:t>
            </a:r>
            <a:r>
              <a:rPr lang="en-US" dirty="0" smtClean="0"/>
              <a:t>to music : 36</a:t>
            </a:r>
            <a:endParaRPr lang="en-US" dirty="0"/>
          </a:p>
          <a:p>
            <a:pPr marL="1028700" lvl="1" indent="-285750">
              <a:lnSpc>
                <a:spcPct val="50000"/>
              </a:lnSpc>
              <a:buFont typeface="Arial"/>
              <a:buChar char="•"/>
            </a:pPr>
            <a:r>
              <a:rPr lang="en-US" dirty="0"/>
              <a:t>Classical </a:t>
            </a:r>
            <a:r>
              <a:rPr lang="en-US" dirty="0" smtClean="0"/>
              <a:t>: 13</a:t>
            </a:r>
            <a:endParaRPr lang="en-US" dirty="0"/>
          </a:p>
          <a:p>
            <a:pPr marL="1028700" lvl="1" indent="-285750">
              <a:lnSpc>
                <a:spcPct val="50000"/>
              </a:lnSpc>
              <a:buFont typeface="Arial"/>
              <a:buChar char="•"/>
            </a:pPr>
            <a:r>
              <a:rPr lang="en-US" dirty="0"/>
              <a:t>Non-</a:t>
            </a:r>
            <a:r>
              <a:rPr lang="en-US" dirty="0" smtClean="0"/>
              <a:t>Classical : 23</a:t>
            </a:r>
          </a:p>
          <a:p>
            <a:pPr marL="285750" indent="-285750">
              <a:buFont typeface="Arial"/>
              <a:buChar char="•"/>
            </a:pPr>
            <a:r>
              <a:rPr lang="en-US" dirty="0" smtClean="0"/>
              <a:t>Junior </a:t>
            </a:r>
          </a:p>
          <a:p>
            <a:pPr marL="1028700" lvl="1" indent="-285750">
              <a:lnSpc>
                <a:spcPct val="50000"/>
              </a:lnSpc>
              <a:buFont typeface="Arial"/>
              <a:buChar char="•"/>
            </a:pPr>
            <a:r>
              <a:rPr lang="en-US" dirty="0" smtClean="0"/>
              <a:t>No music : 14</a:t>
            </a:r>
            <a:endParaRPr lang="en-US" dirty="0"/>
          </a:p>
          <a:p>
            <a:pPr marL="1028700" lvl="1" indent="-285750">
              <a:lnSpc>
                <a:spcPct val="50000"/>
              </a:lnSpc>
              <a:buFont typeface="Arial"/>
              <a:buChar char="•"/>
            </a:pPr>
            <a:r>
              <a:rPr lang="en-US" dirty="0" smtClean="0"/>
              <a:t>Listen to music : 24</a:t>
            </a:r>
            <a:endParaRPr lang="en-US" dirty="0"/>
          </a:p>
          <a:p>
            <a:pPr marL="1028700" lvl="1" indent="-285750">
              <a:lnSpc>
                <a:spcPct val="50000"/>
              </a:lnSpc>
              <a:buFont typeface="Arial"/>
              <a:buChar char="•"/>
            </a:pPr>
            <a:r>
              <a:rPr lang="en-US" dirty="0"/>
              <a:t>Classical </a:t>
            </a:r>
            <a:r>
              <a:rPr lang="en-US" dirty="0" smtClean="0"/>
              <a:t>: 18</a:t>
            </a:r>
            <a:endParaRPr lang="en-US" dirty="0"/>
          </a:p>
          <a:p>
            <a:pPr marL="1028700" lvl="1" indent="-285750">
              <a:lnSpc>
                <a:spcPct val="50000"/>
              </a:lnSpc>
              <a:buFont typeface="Arial"/>
              <a:buChar char="•"/>
            </a:pPr>
            <a:r>
              <a:rPr lang="en-US" dirty="0"/>
              <a:t>Non-</a:t>
            </a:r>
            <a:r>
              <a:rPr lang="en-US" dirty="0" smtClean="0"/>
              <a:t>Classical : 13</a:t>
            </a:r>
          </a:p>
          <a:p>
            <a:pPr marL="285750" indent="-285750">
              <a:buFont typeface="Arial"/>
              <a:buChar char="•"/>
            </a:pPr>
            <a:r>
              <a:rPr lang="en-US" dirty="0" smtClean="0"/>
              <a:t>Senior </a:t>
            </a:r>
          </a:p>
          <a:p>
            <a:pPr marL="1028700" lvl="1" indent="-285750">
              <a:lnSpc>
                <a:spcPct val="50000"/>
              </a:lnSpc>
              <a:buFont typeface="Arial"/>
              <a:buChar char="•"/>
            </a:pPr>
            <a:r>
              <a:rPr lang="en-US" dirty="0" smtClean="0"/>
              <a:t>No music : 15</a:t>
            </a:r>
            <a:endParaRPr lang="en-US" dirty="0"/>
          </a:p>
          <a:p>
            <a:pPr marL="1028700" lvl="1" indent="-285750">
              <a:lnSpc>
                <a:spcPct val="50000"/>
              </a:lnSpc>
              <a:buFont typeface="Arial"/>
              <a:buChar char="•"/>
            </a:pPr>
            <a:r>
              <a:rPr lang="en-US" dirty="0" smtClean="0"/>
              <a:t>Listen music : 18</a:t>
            </a:r>
            <a:endParaRPr lang="en-US" dirty="0"/>
          </a:p>
          <a:p>
            <a:pPr marL="1028700" lvl="1" indent="-285750">
              <a:lnSpc>
                <a:spcPct val="50000"/>
              </a:lnSpc>
              <a:buFont typeface="Arial"/>
              <a:buChar char="•"/>
            </a:pPr>
            <a:r>
              <a:rPr lang="en-US" dirty="0"/>
              <a:t>Classical </a:t>
            </a:r>
            <a:r>
              <a:rPr lang="en-US" dirty="0" smtClean="0"/>
              <a:t>: 8</a:t>
            </a:r>
            <a:endParaRPr lang="en-US" dirty="0"/>
          </a:p>
          <a:p>
            <a:pPr marL="1028700" lvl="1" indent="-285750">
              <a:lnSpc>
                <a:spcPct val="50000"/>
              </a:lnSpc>
              <a:buFont typeface="Arial"/>
              <a:buChar char="•"/>
            </a:pPr>
            <a:r>
              <a:rPr lang="en-US" dirty="0"/>
              <a:t>Non-</a:t>
            </a:r>
            <a:r>
              <a:rPr lang="en-US" dirty="0" smtClean="0"/>
              <a:t>Classical : 10</a:t>
            </a:r>
            <a:endParaRPr lang="en-US" dirty="0"/>
          </a:p>
          <a:p>
            <a:pPr marL="1028700" lvl="1" indent="-285750">
              <a:buFont typeface="Arial"/>
              <a:buChar char="•"/>
            </a:pPr>
            <a:endParaRPr lang="en-US" dirty="0" smtClean="0"/>
          </a:p>
          <a:p>
            <a:pPr marL="285750" indent="-285750">
              <a:buFont typeface="Arial"/>
              <a:buChar char="•"/>
            </a:pPr>
            <a:endParaRPr lang="en-US" dirty="0" smtClean="0"/>
          </a:p>
          <a:p>
            <a:pPr lvl="1" indent="0"/>
            <a:endParaRPr lang="en-US" dirty="0" smtClean="0"/>
          </a:p>
          <a:p>
            <a:endParaRPr lang="en-US" dirty="0"/>
          </a:p>
        </p:txBody>
      </p:sp>
      <p:pic>
        <p:nvPicPr>
          <p:cNvPr id="5" name="Content Placeholder 3" descr="Screen Shot 2013-03-28 at 10.21.01 PM.png"/>
          <p:cNvPicPr>
            <a:picLocks noGrp="1" noChangeAspect="1"/>
          </p:cNvPicPr>
          <p:nvPr>
            <p:ph sz="quarter" idx="13"/>
          </p:nvPr>
        </p:nvPicPr>
        <p:blipFill rotWithShape="1">
          <a:blip r:embed="rId3">
            <a:extLst>
              <a:ext uri="{28A0092B-C50C-407E-A947-70E740481C1C}">
                <a14:useLocalDpi xmlns:a14="http://schemas.microsoft.com/office/drawing/2010/main" val="0"/>
              </a:ext>
            </a:extLst>
          </a:blip>
          <a:srcRect l="-12145" r="-8387"/>
          <a:stretch/>
        </p:blipFill>
        <p:spPr>
          <a:xfrm>
            <a:off x="3051436" y="692811"/>
            <a:ext cx="6548218" cy="5484152"/>
          </a:xfrm>
        </p:spPr>
      </p:pic>
    </p:spTree>
    <p:extLst>
      <p:ext uri="{BB962C8B-B14F-4D97-AF65-F5344CB8AC3E}">
        <p14:creationId xmlns:p14="http://schemas.microsoft.com/office/powerpoint/2010/main" val="1313956435"/>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Make inference </a:t>
            </a:r>
            <a:endParaRPr lang="en-US" dirty="0"/>
          </a:p>
        </p:txBody>
      </p:sp>
      <p:sp>
        <p:nvSpPr>
          <p:cNvPr id="3" name="Text Placeholder 2"/>
          <p:cNvSpPr>
            <a:spLocks noGrp="1"/>
          </p:cNvSpPr>
          <p:nvPr>
            <p:ph type="body" idx="1"/>
          </p:nvPr>
        </p:nvSpPr>
        <p:spPr>
          <a:xfrm>
            <a:off x="685800" y="1105199"/>
            <a:ext cx="3657600" cy="312440"/>
          </a:xfrm>
        </p:spPr>
        <p:txBody>
          <a:bodyPr>
            <a:normAutofit fontScale="85000" lnSpcReduction="20000"/>
          </a:bodyPr>
          <a:lstStyle/>
          <a:p>
            <a:r>
              <a:rPr lang="en-US" dirty="0" smtClean="0"/>
              <a:t>Music / No Music </a:t>
            </a:r>
            <a:endParaRPr lang="en-US" dirty="0"/>
          </a:p>
        </p:txBody>
      </p:sp>
      <p:sp>
        <p:nvSpPr>
          <p:cNvPr id="4" name="Text Placeholder 3"/>
          <p:cNvSpPr>
            <a:spLocks noGrp="1"/>
          </p:cNvSpPr>
          <p:nvPr>
            <p:ph type="body" sz="quarter" idx="3"/>
          </p:nvPr>
        </p:nvSpPr>
        <p:spPr/>
        <p:txBody>
          <a:bodyPr/>
          <a:lstStyle/>
          <a:p>
            <a:endParaRPr lang="en-US" dirty="0"/>
          </a:p>
        </p:txBody>
      </p:sp>
      <p:sp>
        <p:nvSpPr>
          <p:cNvPr id="5" name="Content Placeholder 4"/>
          <p:cNvSpPr>
            <a:spLocks noGrp="1"/>
          </p:cNvSpPr>
          <p:nvPr>
            <p:ph sz="quarter" idx="13"/>
          </p:nvPr>
        </p:nvSpPr>
        <p:spPr>
          <a:xfrm>
            <a:off x="685800" y="1369447"/>
            <a:ext cx="4114800" cy="4305002"/>
          </a:xfrm>
        </p:spPr>
        <p:txBody>
          <a:bodyPr>
            <a:normAutofit/>
          </a:bodyPr>
          <a:lstStyle/>
          <a:p>
            <a:r>
              <a:rPr lang="en-US" dirty="0" smtClean="0"/>
              <a:t>Test statistic : 8.71 </a:t>
            </a:r>
          </a:p>
          <a:p>
            <a:r>
              <a:rPr lang="en-US" dirty="0" smtClean="0"/>
              <a:t>Degree of freedom : 3</a:t>
            </a:r>
          </a:p>
          <a:p>
            <a:r>
              <a:rPr lang="en-US" dirty="0" smtClean="0"/>
              <a:t>P-value 0.0334</a:t>
            </a:r>
          </a:p>
          <a:p>
            <a:r>
              <a:rPr lang="en-US" dirty="0" smtClean="0"/>
              <a:t> α= 0.05 &gt; 0.0334</a:t>
            </a:r>
          </a:p>
          <a:p>
            <a:r>
              <a:rPr lang="en-US" dirty="0" smtClean="0"/>
              <a:t>There is sufficient evidence to suggest that the correlation </a:t>
            </a:r>
            <a:r>
              <a:rPr lang="en-US" dirty="0"/>
              <a:t>between listening to </a:t>
            </a:r>
            <a:r>
              <a:rPr lang="en-US" dirty="0" smtClean="0"/>
              <a:t>music while studying </a:t>
            </a:r>
            <a:r>
              <a:rPr lang="en-US" dirty="0"/>
              <a:t>and the number of </a:t>
            </a:r>
            <a:r>
              <a:rPr lang="en-US" dirty="0" smtClean="0"/>
              <a:t>credits </a:t>
            </a:r>
            <a:r>
              <a:rPr lang="en-US" dirty="0"/>
              <a:t>completed are not independent</a:t>
            </a:r>
            <a:r>
              <a:rPr lang="en-US" dirty="0" smtClean="0"/>
              <a:t>.</a:t>
            </a:r>
          </a:p>
          <a:p>
            <a:r>
              <a:rPr lang="en-US" dirty="0" smtClean="0"/>
              <a:t>We have found that as students get more credits or are further along in school listen to less music.</a:t>
            </a:r>
            <a:endParaRPr lang="en-US" dirty="0"/>
          </a:p>
          <a:p>
            <a:endParaRPr lang="en-US" dirty="0"/>
          </a:p>
          <a:p>
            <a:endParaRPr lang="en-US" dirty="0" smtClean="0"/>
          </a:p>
          <a:p>
            <a:endParaRPr lang="en-US" dirty="0"/>
          </a:p>
        </p:txBody>
      </p:sp>
      <p:pic>
        <p:nvPicPr>
          <p:cNvPr id="7" name="Content Placeholder 8"/>
          <p:cNvPicPr>
            <a:picLocks noGrp="1"/>
          </p:cNvPicPr>
          <p:nvPr>
            <p:ph sz="quarter" idx="14"/>
          </p:nvPr>
        </p:nvPicPr>
        <p:blipFill rotWithShape="1">
          <a:blip r:embed="rId2">
            <a:extLst>
              <a:ext uri="{28A0092B-C50C-407E-A947-70E740481C1C}">
                <a14:useLocalDpi xmlns:a14="http://schemas.microsoft.com/office/drawing/2010/main" val="0"/>
              </a:ext>
            </a:extLst>
          </a:blip>
          <a:srcRect l="1923" r="660"/>
          <a:stretch/>
        </p:blipFill>
        <p:spPr>
          <a:xfrm>
            <a:off x="4800600" y="1369447"/>
            <a:ext cx="4343400" cy="3232795"/>
          </a:xfrm>
          <a:prstGeom prst="rect">
            <a:avLst/>
          </a:prstGeom>
        </p:spPr>
      </p:pic>
    </p:spTree>
    <p:extLst>
      <p:ext uri="{BB962C8B-B14F-4D97-AF65-F5344CB8AC3E}">
        <p14:creationId xmlns:p14="http://schemas.microsoft.com/office/powerpoint/2010/main" val="284132192"/>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Make inference </a:t>
            </a:r>
            <a:endParaRPr lang="en-US" dirty="0"/>
          </a:p>
        </p:txBody>
      </p:sp>
      <p:sp>
        <p:nvSpPr>
          <p:cNvPr id="3" name="Text Placeholder 2"/>
          <p:cNvSpPr>
            <a:spLocks noGrp="1"/>
          </p:cNvSpPr>
          <p:nvPr>
            <p:ph type="body" idx="1"/>
          </p:nvPr>
        </p:nvSpPr>
        <p:spPr>
          <a:xfrm>
            <a:off x="685800" y="643324"/>
            <a:ext cx="3657600" cy="774313"/>
          </a:xfrm>
        </p:spPr>
        <p:txBody>
          <a:bodyPr/>
          <a:lstStyle/>
          <a:p>
            <a:r>
              <a:rPr lang="en-US" dirty="0" smtClean="0"/>
              <a:t>Classical / Non-Classical </a:t>
            </a:r>
            <a:endParaRPr lang="en-US" dirty="0"/>
          </a:p>
        </p:txBody>
      </p:sp>
      <p:sp>
        <p:nvSpPr>
          <p:cNvPr id="4" name="Text Placeholder 3"/>
          <p:cNvSpPr>
            <a:spLocks noGrp="1"/>
          </p:cNvSpPr>
          <p:nvPr>
            <p:ph type="body" sz="quarter" idx="3"/>
          </p:nvPr>
        </p:nvSpPr>
        <p:spPr>
          <a:xfrm>
            <a:off x="4800600" y="274638"/>
            <a:ext cx="3657600" cy="789350"/>
          </a:xfrm>
        </p:spPr>
        <p:txBody>
          <a:bodyPr>
            <a:normAutofit/>
          </a:bodyPr>
          <a:lstStyle/>
          <a:p>
            <a:endParaRPr lang="en-US" dirty="0"/>
          </a:p>
        </p:txBody>
      </p:sp>
      <p:sp>
        <p:nvSpPr>
          <p:cNvPr id="5" name="Content Placeholder 4"/>
          <p:cNvSpPr>
            <a:spLocks noGrp="1"/>
          </p:cNvSpPr>
          <p:nvPr>
            <p:ph sz="quarter" idx="13"/>
          </p:nvPr>
        </p:nvSpPr>
        <p:spPr>
          <a:xfrm>
            <a:off x="685800" y="1417637"/>
            <a:ext cx="3856304" cy="3992563"/>
          </a:xfrm>
        </p:spPr>
        <p:txBody>
          <a:bodyPr>
            <a:normAutofit fontScale="92500" lnSpcReduction="10000"/>
          </a:bodyPr>
          <a:lstStyle/>
          <a:p>
            <a:r>
              <a:rPr lang="en-US" dirty="0"/>
              <a:t>Test statistic : </a:t>
            </a:r>
            <a:r>
              <a:rPr lang="en-US" dirty="0" smtClean="0"/>
              <a:t>1.05 </a:t>
            </a:r>
            <a:endParaRPr lang="en-US" dirty="0"/>
          </a:p>
          <a:p>
            <a:r>
              <a:rPr lang="en-US" dirty="0"/>
              <a:t>Degree of freedom : 3</a:t>
            </a:r>
          </a:p>
          <a:p>
            <a:r>
              <a:rPr lang="en-US" dirty="0"/>
              <a:t>P-value </a:t>
            </a:r>
            <a:r>
              <a:rPr lang="en-US" dirty="0" smtClean="0"/>
              <a:t>0.7902</a:t>
            </a:r>
            <a:endParaRPr lang="en-US" dirty="0"/>
          </a:p>
          <a:p>
            <a:r>
              <a:rPr lang="en-US" dirty="0"/>
              <a:t> α= 0.05 </a:t>
            </a:r>
            <a:r>
              <a:rPr lang="en-US" dirty="0" smtClean="0"/>
              <a:t>&lt; 0.7902</a:t>
            </a:r>
            <a:endParaRPr lang="en-US" dirty="0"/>
          </a:p>
          <a:p>
            <a:r>
              <a:rPr lang="en-US" dirty="0"/>
              <a:t>There is </a:t>
            </a:r>
            <a:r>
              <a:rPr lang="en-US" dirty="0" smtClean="0"/>
              <a:t>insufficient </a:t>
            </a:r>
            <a:r>
              <a:rPr lang="en-US" dirty="0"/>
              <a:t>evidence to suggest </a:t>
            </a:r>
            <a:r>
              <a:rPr lang="en-US" dirty="0" smtClean="0"/>
              <a:t>that the correlation </a:t>
            </a:r>
            <a:r>
              <a:rPr lang="en-US" dirty="0"/>
              <a:t>between listening to classical and non-classical music </a:t>
            </a:r>
            <a:r>
              <a:rPr lang="en-US" dirty="0" smtClean="0"/>
              <a:t>are not </a:t>
            </a:r>
            <a:r>
              <a:rPr lang="en-US" dirty="0"/>
              <a:t>independent</a:t>
            </a:r>
            <a:r>
              <a:rPr lang="en-US" dirty="0" smtClean="0"/>
              <a:t>.</a:t>
            </a:r>
          </a:p>
          <a:p>
            <a:r>
              <a:rPr lang="en-US" dirty="0" smtClean="0"/>
              <a:t>We </a:t>
            </a:r>
            <a:r>
              <a:rPr lang="en-US" dirty="0"/>
              <a:t>have found </a:t>
            </a:r>
            <a:r>
              <a:rPr lang="en-US" dirty="0" smtClean="0"/>
              <a:t>that there is not a correlation between amount of credits  and whether they listen to classical or non classical music.</a:t>
            </a:r>
            <a:endParaRPr lang="en-US" dirty="0"/>
          </a:p>
          <a:p>
            <a:endParaRPr lang="en-US" dirty="0"/>
          </a:p>
        </p:txBody>
      </p:sp>
      <p:pic>
        <p:nvPicPr>
          <p:cNvPr id="9" name="Content Placeholder 4"/>
          <p:cNvPicPr>
            <a:picLocks noGrp="1"/>
          </p:cNvPicPr>
          <p:nvPr>
            <p:ph sz="quarter" idx="14"/>
          </p:nvPr>
        </p:nvPicPr>
        <p:blipFill rotWithShape="1">
          <a:blip r:embed="rId2">
            <a:extLst>
              <a:ext uri="{28A0092B-C50C-407E-A947-70E740481C1C}">
                <a14:useLocalDpi xmlns:a14="http://schemas.microsoft.com/office/drawing/2010/main" val="0"/>
              </a:ext>
            </a:extLst>
          </a:blip>
          <a:srcRect l="2706" r="2060"/>
          <a:stretch/>
        </p:blipFill>
        <p:spPr>
          <a:xfrm>
            <a:off x="4684366" y="1417637"/>
            <a:ext cx="4459633" cy="3612192"/>
          </a:xfrm>
          <a:prstGeom prst="rect">
            <a:avLst/>
          </a:prstGeom>
        </p:spPr>
      </p:pic>
    </p:spTree>
    <p:extLst>
      <p:ext uri="{BB962C8B-B14F-4D97-AF65-F5344CB8AC3E}">
        <p14:creationId xmlns:p14="http://schemas.microsoft.com/office/powerpoint/2010/main" val="454190687"/>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Urban Pop">
  <a:themeElements>
    <a:clrScheme name="Urban Pop">
      <a:dk1>
        <a:srgbClr val="000000"/>
      </a:dk1>
      <a:lt1>
        <a:srgbClr val="FFFFFF"/>
      </a:lt1>
      <a:dk2>
        <a:srgbClr val="282828"/>
      </a:dk2>
      <a:lt2>
        <a:srgbClr val="D4D4D4"/>
      </a:lt2>
      <a:accent1>
        <a:srgbClr val="86CE24"/>
      </a:accent1>
      <a:accent2>
        <a:srgbClr val="00A2E6"/>
      </a:accent2>
      <a:accent3>
        <a:srgbClr val="FAC810"/>
      </a:accent3>
      <a:accent4>
        <a:srgbClr val="7D8F8C"/>
      </a:accent4>
      <a:accent5>
        <a:srgbClr val="D06B20"/>
      </a:accent5>
      <a:accent6>
        <a:srgbClr val="958B8B"/>
      </a:accent6>
      <a:hlink>
        <a:srgbClr val="FF9900"/>
      </a:hlink>
      <a:folHlink>
        <a:srgbClr val="969696"/>
      </a:folHlink>
    </a:clrScheme>
    <a:fontScheme name="Urban Pop">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Urban Pop">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2700" cap="flat" cmpd="sng" algn="ctr">
          <a:solidFill>
            <a:schemeClr val="phClr"/>
          </a:solidFill>
          <a:prstDash val="solid"/>
        </a:ln>
        <a:ln w="15875"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1909" dir="5400000" rotWithShape="0">
              <a:srgbClr val="000000">
                <a:alpha val="40000"/>
              </a:srgbClr>
            </a:outerShdw>
          </a:effectLst>
        </a:effectStyle>
        <a:effectStyle>
          <a:effectLst>
            <a:outerShdw blurRad="50800" dist="38100" dir="5400000" rotWithShape="0">
              <a:srgbClr val="000000">
                <a:alpha val="58000"/>
              </a:srgbClr>
            </a:outerShdw>
          </a:effectLst>
          <a:scene3d>
            <a:camera prst="orthographicFront">
              <a:rot lat="0" lon="0" rev="0"/>
            </a:camera>
            <a:lightRig rig="flat" dir="t"/>
          </a:scene3d>
          <a:sp3d contourW="15875">
            <a:bevelT w="95250" h="127000"/>
            <a:contourClr>
              <a:schemeClr val="phClr">
                <a:shade val="30000"/>
              </a:schemeClr>
            </a:contourClr>
          </a:sp3d>
        </a:effectStyle>
      </a:effectStyleLst>
      <a:bgFillStyleLst>
        <a:solidFill>
          <a:schemeClr val="phClr"/>
        </a:solidFill>
        <a:gradFill rotWithShape="1">
          <a:gsLst>
            <a:gs pos="0">
              <a:schemeClr val="phClr">
                <a:tint val="95000"/>
                <a:shade val="100000"/>
                <a:alpha val="100000"/>
                <a:satMod val="100000"/>
                <a:lumMod val="100000"/>
              </a:schemeClr>
            </a:gs>
            <a:gs pos="9000">
              <a:schemeClr val="phClr">
                <a:tint val="90000"/>
                <a:shade val="100000"/>
                <a:alpha val="100000"/>
                <a:satMod val="100000"/>
                <a:lumMod val="100000"/>
              </a:schemeClr>
            </a:gs>
            <a:gs pos="34000">
              <a:schemeClr val="phClr">
                <a:tint val="83000"/>
                <a:shade val="100000"/>
                <a:alpha val="100000"/>
                <a:satMod val="100000"/>
                <a:lumMod val="100000"/>
              </a:schemeClr>
            </a:gs>
            <a:gs pos="62000">
              <a:schemeClr val="phClr">
                <a:tint val="85000"/>
                <a:shade val="100000"/>
                <a:alpha val="100000"/>
                <a:satMod val="100000"/>
                <a:lumMod val="100000"/>
              </a:schemeClr>
            </a:gs>
            <a:gs pos="90000">
              <a:schemeClr val="phClr">
                <a:tint val="92000"/>
                <a:shade val="100000"/>
                <a:alpha val="100000"/>
                <a:satMod val="100000"/>
                <a:lumMod val="90000"/>
              </a:schemeClr>
            </a:gs>
            <a:gs pos="100000">
              <a:schemeClr val="phClr">
                <a:tint val="85000"/>
                <a:shade val="100000"/>
                <a:alpha val="100000"/>
                <a:satMod val="100000"/>
                <a:lumMod val="100000"/>
              </a:schemeClr>
            </a:gs>
          </a:gsLst>
          <a:lin ang="5400000" scaled="1"/>
        </a:gradFill>
        <a:gradFill rotWithShape="1">
          <a:gsLst>
            <a:gs pos="0">
              <a:schemeClr val="phClr">
                <a:tint val="78000"/>
              </a:schemeClr>
            </a:gs>
            <a:gs pos="100000">
              <a:schemeClr val="phClr">
                <a:tint val="95000"/>
                <a:shade val="98000"/>
                <a:lumMod val="80000"/>
              </a:schemeClr>
            </a:gs>
          </a:gsLst>
          <a:path path="circle">
            <a:fillToRect l="50000" t="100000" r="10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Urban Pop.thmx</Template>
  <TotalTime>520</TotalTime>
  <Words>790</Words>
  <Application>Microsoft Macintosh PowerPoint</Application>
  <PresentationFormat>On-screen Show (4:3)</PresentationFormat>
  <Paragraphs>88</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Urban Pop</vt:lpstr>
      <vt:lpstr>Music Study </vt:lpstr>
      <vt:lpstr>Contents </vt:lpstr>
      <vt:lpstr>Design the study </vt:lpstr>
      <vt:lpstr>Collect the Data </vt:lpstr>
      <vt:lpstr>Raw data</vt:lpstr>
      <vt:lpstr>Describe the data</vt:lpstr>
      <vt:lpstr>Describe the Data Break up of Data in grades </vt:lpstr>
      <vt:lpstr>Make inference </vt:lpstr>
      <vt:lpstr>Make inference </vt:lpstr>
      <vt:lpstr>Take action </vt:lpstr>
      <vt:lpstr>Improvements for our study</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Music Study </dc:title>
  <dc:creator>Mac User</dc:creator>
  <cp:lastModifiedBy>Kaleb Bloxham Nygaard</cp:lastModifiedBy>
  <cp:revision>52</cp:revision>
  <dcterms:created xsi:type="dcterms:W3CDTF">2013-03-28T15:27:22Z</dcterms:created>
  <dcterms:modified xsi:type="dcterms:W3CDTF">2014-03-01T02:36:29Z</dcterms:modified>
</cp:coreProperties>
</file>